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Roboto Mono Regular" charset="1" panose="00000000000000000000"/>
      <p:regular r:id="rId14"/>
    </p:embeddedFont>
    <p:embeddedFont>
      <p:font typeface="Roboto Mono Regular Bold" charset="1" panose="00000000000000000000"/>
      <p:regular r:id="rId15"/>
    </p:embeddedFont>
    <p:embeddedFont>
      <p:font typeface="Roboto Mono Regular Italics" charset="1" panose="00000000000000000000"/>
      <p:regular r:id="rId16"/>
    </p:embeddedFont>
    <p:embeddedFont>
      <p:font typeface="Roboto Mono Regular Bold Italics" charset="1" panose="00000000000000000000"/>
      <p:regular r:id="rId17"/>
    </p:embeddedFont>
    <p:embeddedFont>
      <p:font typeface="Roboto Mono Light" charset="1" panose="00000000000000000000"/>
      <p:regular r:id="rId18"/>
    </p:embeddedFont>
    <p:embeddedFont>
      <p:font typeface="Roboto Mono Light Bold" charset="1" panose="00000000000000000000"/>
      <p:regular r:id="rId19"/>
    </p:embeddedFont>
    <p:embeddedFont>
      <p:font typeface="Roboto Mono Light Italics" charset="1" panose="00000000000000000000"/>
      <p:regular r:id="rId20"/>
    </p:embeddedFont>
    <p:embeddedFont>
      <p:font typeface="Roboto Mono Light Bold Italics" charset="1" panose="00000000000000000000"/>
      <p:regular r:id="rId21"/>
    </p:embeddedFont>
    <p:embeddedFont>
      <p:font typeface="Blink Twice"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jpe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4"/>
        </a:solidFill>
      </p:bgPr>
    </p:bg>
    <p:spTree>
      <p:nvGrpSpPr>
        <p:cNvPr id="1" name=""/>
        <p:cNvGrpSpPr/>
        <p:nvPr/>
      </p:nvGrpSpPr>
      <p:grpSpPr>
        <a:xfrm>
          <a:off x="0" y="0"/>
          <a:ext cx="0" cy="0"/>
          <a:chOff x="0" y="0"/>
          <a:chExt cx="0" cy="0"/>
        </a:xfrm>
      </p:grpSpPr>
      <p:grpSp>
        <p:nvGrpSpPr>
          <p:cNvPr name="Group 2" id="2"/>
          <p:cNvGrpSpPr/>
          <p:nvPr/>
        </p:nvGrpSpPr>
        <p:grpSpPr>
          <a:xfrm rot="0">
            <a:off x="-2307396" y="-585807"/>
            <a:ext cx="22902791" cy="11458614"/>
            <a:chOff x="0" y="0"/>
            <a:chExt cx="30537055" cy="15278151"/>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7645426" cy="764542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0"/>
              <a:ext cx="7645426" cy="7645426"/>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7632726"/>
              <a:ext cx="7645426" cy="764542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7632726"/>
              <a:ext cx="7645426" cy="7645426"/>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0"/>
              <a:ext cx="7645426" cy="7645426"/>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0"/>
              <a:ext cx="7645426" cy="7645426"/>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7632726"/>
              <a:ext cx="7645426" cy="7645426"/>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7632726"/>
              <a:ext cx="7645426" cy="7645426"/>
            </a:xfrm>
            <a:prstGeom prst="rect">
              <a:avLst/>
            </a:prstGeom>
          </p:spPr>
        </p:pic>
      </p:grpSp>
      <p:grpSp>
        <p:nvGrpSpPr>
          <p:cNvPr name="Group 11" id="11"/>
          <p:cNvGrpSpPr/>
          <p:nvPr/>
        </p:nvGrpSpPr>
        <p:grpSpPr>
          <a:xfrm rot="0">
            <a:off x="1276868" y="936485"/>
            <a:ext cx="15734265" cy="8414030"/>
            <a:chOff x="0" y="0"/>
            <a:chExt cx="6762470" cy="3616288"/>
          </a:xfrm>
        </p:grpSpPr>
        <p:sp>
          <p:nvSpPr>
            <p:cNvPr name="Freeform 12" id="12"/>
            <p:cNvSpPr/>
            <p:nvPr/>
          </p:nvSpPr>
          <p:spPr>
            <a:xfrm>
              <a:off x="48260" y="48260"/>
              <a:ext cx="6714210" cy="3568028"/>
            </a:xfrm>
            <a:custGeom>
              <a:avLst/>
              <a:gdLst/>
              <a:ahLst/>
              <a:cxnLst/>
              <a:rect r="r" b="b" t="t" l="l"/>
              <a:pathLst>
                <a:path h="3568028" w="6714210">
                  <a:moveTo>
                    <a:pt x="0" y="0"/>
                  </a:moveTo>
                  <a:lnTo>
                    <a:pt x="6714210" y="0"/>
                  </a:lnTo>
                  <a:lnTo>
                    <a:pt x="6714210" y="3568028"/>
                  </a:lnTo>
                  <a:lnTo>
                    <a:pt x="0" y="3568028"/>
                  </a:lnTo>
                  <a:close/>
                </a:path>
              </a:pathLst>
            </a:custGeom>
            <a:solidFill>
              <a:srgbClr val="244DB6"/>
            </a:solidFill>
          </p:spPr>
        </p:sp>
        <p:sp>
          <p:nvSpPr>
            <p:cNvPr name="Freeform 13" id="13"/>
            <p:cNvSpPr/>
            <p:nvPr/>
          </p:nvSpPr>
          <p:spPr>
            <a:xfrm>
              <a:off x="6350" y="6350"/>
              <a:ext cx="6714210" cy="3568028"/>
            </a:xfrm>
            <a:custGeom>
              <a:avLst/>
              <a:gdLst/>
              <a:ahLst/>
              <a:cxnLst/>
              <a:rect r="r" b="b" t="t" l="l"/>
              <a:pathLst>
                <a:path h="3568028" w="6714210">
                  <a:moveTo>
                    <a:pt x="0" y="0"/>
                  </a:moveTo>
                  <a:lnTo>
                    <a:pt x="6714210" y="0"/>
                  </a:lnTo>
                  <a:lnTo>
                    <a:pt x="6714210" y="3568028"/>
                  </a:lnTo>
                  <a:lnTo>
                    <a:pt x="0" y="3568028"/>
                  </a:lnTo>
                  <a:close/>
                </a:path>
              </a:pathLst>
            </a:custGeom>
            <a:solidFill>
              <a:srgbClr val="FFFCF4"/>
            </a:solidFill>
          </p:spPr>
        </p:sp>
        <p:sp>
          <p:nvSpPr>
            <p:cNvPr name="Freeform 14" id="14"/>
            <p:cNvSpPr/>
            <p:nvPr/>
          </p:nvSpPr>
          <p:spPr>
            <a:xfrm>
              <a:off x="0" y="0"/>
              <a:ext cx="6726910" cy="3580728"/>
            </a:xfrm>
            <a:custGeom>
              <a:avLst/>
              <a:gdLst/>
              <a:ahLst/>
              <a:cxnLst/>
              <a:rect r="r" b="b" t="t" l="l"/>
              <a:pathLst>
                <a:path h="3580728" w="6726910">
                  <a:moveTo>
                    <a:pt x="6726910" y="3580728"/>
                  </a:moveTo>
                  <a:lnTo>
                    <a:pt x="0" y="3580728"/>
                  </a:lnTo>
                  <a:lnTo>
                    <a:pt x="0" y="0"/>
                  </a:lnTo>
                  <a:lnTo>
                    <a:pt x="6726910" y="0"/>
                  </a:lnTo>
                  <a:lnTo>
                    <a:pt x="6726910" y="3580728"/>
                  </a:lnTo>
                  <a:close/>
                  <a:moveTo>
                    <a:pt x="12700" y="3568028"/>
                  </a:moveTo>
                  <a:lnTo>
                    <a:pt x="6714210" y="3568028"/>
                  </a:lnTo>
                  <a:lnTo>
                    <a:pt x="6714210" y="12700"/>
                  </a:lnTo>
                  <a:lnTo>
                    <a:pt x="12700" y="12700"/>
                  </a:lnTo>
                  <a:lnTo>
                    <a:pt x="12700" y="3568028"/>
                  </a:lnTo>
                  <a:close/>
                </a:path>
              </a:pathLst>
            </a:custGeom>
            <a:solidFill>
              <a:srgbClr val="244DB6"/>
            </a:solidFill>
          </p:spPr>
        </p:sp>
      </p:grpSp>
      <p:sp>
        <p:nvSpPr>
          <p:cNvPr name="AutoShape 15" id="15"/>
          <p:cNvSpPr/>
          <p:nvPr/>
        </p:nvSpPr>
        <p:spPr>
          <a:xfrm rot="0">
            <a:off x="1276868" y="2416190"/>
            <a:ext cx="15667031" cy="0"/>
          </a:xfrm>
          <a:prstGeom prst="line">
            <a:avLst/>
          </a:prstGeom>
          <a:ln cap="flat" w="19050">
            <a:solidFill>
              <a:srgbClr val="244DB6"/>
            </a:solidFill>
            <a:prstDash val="solid"/>
            <a:headEnd type="none" len="sm" w="sm"/>
            <a:tailEnd type="none" len="sm" w="sm"/>
          </a:ln>
        </p:spPr>
      </p:sp>
      <p:sp>
        <p:nvSpPr>
          <p:cNvPr name="AutoShape 16" id="16"/>
          <p:cNvSpPr/>
          <p:nvPr/>
        </p:nvSpPr>
        <p:spPr>
          <a:xfrm rot="0">
            <a:off x="1276868" y="7813733"/>
            <a:ext cx="15667031" cy="0"/>
          </a:xfrm>
          <a:prstGeom prst="line">
            <a:avLst/>
          </a:prstGeom>
          <a:ln cap="flat" w="19050">
            <a:solidFill>
              <a:srgbClr val="244DB6"/>
            </a:solidFill>
            <a:prstDash val="solid"/>
            <a:headEnd type="none" len="sm" w="sm"/>
            <a:tailEnd type="none" len="sm" w="sm"/>
          </a:ln>
        </p:spPr>
      </p:sp>
      <p:pic>
        <p:nvPicPr>
          <p:cNvPr name="Picture 17" id="1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939861" y="1660380"/>
            <a:ext cx="195011" cy="195011"/>
          </a:xfrm>
          <a:prstGeom prst="rect">
            <a:avLst/>
          </a:prstGeom>
        </p:spPr>
      </p:pic>
      <p:pic>
        <p:nvPicPr>
          <p:cNvPr name="Picture 18" id="1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939861" y="8390975"/>
            <a:ext cx="195011" cy="195011"/>
          </a:xfrm>
          <a:prstGeom prst="rect">
            <a:avLst/>
          </a:prstGeom>
        </p:spPr>
      </p:pic>
      <p:pic>
        <p:nvPicPr>
          <p:cNvPr name="Picture 19" id="1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152150" y="1660380"/>
            <a:ext cx="195011" cy="195011"/>
          </a:xfrm>
          <a:prstGeom prst="rect">
            <a:avLst/>
          </a:prstGeom>
        </p:spPr>
      </p:pic>
      <p:pic>
        <p:nvPicPr>
          <p:cNvPr name="Picture 20" id="2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152150" y="8390975"/>
            <a:ext cx="195011" cy="195011"/>
          </a:xfrm>
          <a:prstGeom prst="rect">
            <a:avLst/>
          </a:prstGeom>
        </p:spPr>
      </p:pic>
      <p:sp>
        <p:nvSpPr>
          <p:cNvPr name="TextBox 21" id="21"/>
          <p:cNvSpPr txBox="true"/>
          <p:nvPr/>
        </p:nvSpPr>
        <p:spPr>
          <a:xfrm rot="0">
            <a:off x="4357683" y="1644761"/>
            <a:ext cx="9572634" cy="389128"/>
          </a:xfrm>
          <a:prstGeom prst="rect">
            <a:avLst/>
          </a:prstGeom>
        </p:spPr>
        <p:txBody>
          <a:bodyPr anchor="t" rtlCol="false" tIns="0" lIns="0" bIns="0" rIns="0">
            <a:spAutoFit/>
          </a:bodyPr>
          <a:lstStyle/>
          <a:p>
            <a:pPr algn="ctr">
              <a:lnSpc>
                <a:spcPts val="2756"/>
              </a:lnSpc>
            </a:pPr>
            <a:r>
              <a:rPr lang="en-US" sz="2600" spc="122">
                <a:solidFill>
                  <a:srgbClr val="244DB6"/>
                </a:solidFill>
                <a:latin typeface="Blink Twice Bold"/>
              </a:rPr>
              <a:t>GOOGLE DATA ANALYSIST CERTIFICATION</a:t>
            </a:r>
          </a:p>
        </p:txBody>
      </p:sp>
      <p:sp>
        <p:nvSpPr>
          <p:cNvPr name="TextBox 22" id="22"/>
          <p:cNvSpPr txBox="true"/>
          <p:nvPr/>
        </p:nvSpPr>
        <p:spPr>
          <a:xfrm rot="0">
            <a:off x="7357209" y="8381450"/>
            <a:ext cx="3568060" cy="236682"/>
          </a:xfrm>
          <a:prstGeom prst="rect">
            <a:avLst/>
          </a:prstGeom>
        </p:spPr>
        <p:txBody>
          <a:bodyPr anchor="t" rtlCol="false" tIns="0" lIns="0" bIns="0" rIns="0">
            <a:spAutoFit/>
          </a:bodyPr>
          <a:lstStyle/>
          <a:p>
            <a:pPr algn="ctr">
              <a:lnSpc>
                <a:spcPts val="1617"/>
              </a:lnSpc>
            </a:pPr>
            <a:r>
              <a:rPr lang="en-US" sz="1525" spc="120">
                <a:solidFill>
                  <a:srgbClr val="244DB6"/>
                </a:solidFill>
                <a:latin typeface="Blink Twice Bold"/>
              </a:rPr>
              <a:t>ULLAS KUMAR BHERAV</a:t>
            </a:r>
          </a:p>
        </p:txBody>
      </p:sp>
      <p:sp>
        <p:nvSpPr>
          <p:cNvPr name="TextBox 23" id="23"/>
          <p:cNvSpPr txBox="true"/>
          <p:nvPr/>
        </p:nvSpPr>
        <p:spPr>
          <a:xfrm rot="0">
            <a:off x="3151595" y="3569686"/>
            <a:ext cx="11984810" cy="1096453"/>
          </a:xfrm>
          <a:prstGeom prst="rect">
            <a:avLst/>
          </a:prstGeom>
        </p:spPr>
        <p:txBody>
          <a:bodyPr anchor="t" rtlCol="false" tIns="0" lIns="0" bIns="0" rIns="0">
            <a:spAutoFit/>
          </a:bodyPr>
          <a:lstStyle/>
          <a:p>
            <a:pPr algn="ctr">
              <a:lnSpc>
                <a:spcPts val="8047"/>
              </a:lnSpc>
            </a:pPr>
            <a:r>
              <a:rPr lang="en-US" sz="6651" spc="312">
                <a:solidFill>
                  <a:srgbClr val="244DB6"/>
                </a:solidFill>
                <a:latin typeface="Blink Twice Bold"/>
              </a:rPr>
              <a:t>CYCLISTIC </a:t>
            </a:r>
          </a:p>
        </p:txBody>
      </p:sp>
      <p:sp>
        <p:nvSpPr>
          <p:cNvPr name="TextBox 24" id="24"/>
          <p:cNvSpPr txBox="true"/>
          <p:nvPr/>
        </p:nvSpPr>
        <p:spPr>
          <a:xfrm rot="0">
            <a:off x="6345616" y="6247289"/>
            <a:ext cx="5596767" cy="334391"/>
          </a:xfrm>
          <a:prstGeom prst="rect">
            <a:avLst/>
          </a:prstGeom>
        </p:spPr>
        <p:txBody>
          <a:bodyPr anchor="t" rtlCol="false" tIns="0" lIns="0" bIns="0" rIns="0">
            <a:spAutoFit/>
          </a:bodyPr>
          <a:lstStyle/>
          <a:p>
            <a:pPr algn="ctr">
              <a:lnSpc>
                <a:spcPts val="2331"/>
              </a:lnSpc>
            </a:pPr>
            <a:r>
              <a:rPr lang="en-US" sz="2199" spc="103">
                <a:solidFill>
                  <a:srgbClr val="244DB6"/>
                </a:solidFill>
                <a:latin typeface="Blink Twice"/>
              </a:rPr>
              <a:t>CASE STUDY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CF4"/>
        </a:solidFill>
      </p:bgPr>
    </p:bg>
    <p:spTree>
      <p:nvGrpSpPr>
        <p:cNvPr id="1" name=""/>
        <p:cNvGrpSpPr/>
        <p:nvPr/>
      </p:nvGrpSpPr>
      <p:grpSpPr>
        <a:xfrm>
          <a:off x="0" y="0"/>
          <a:ext cx="0" cy="0"/>
          <a:chOff x="0" y="0"/>
          <a:chExt cx="0" cy="0"/>
        </a:xfrm>
      </p:grpSpPr>
      <p:grpSp>
        <p:nvGrpSpPr>
          <p:cNvPr name="Group 2" id="2"/>
          <p:cNvGrpSpPr/>
          <p:nvPr/>
        </p:nvGrpSpPr>
        <p:grpSpPr>
          <a:xfrm rot="0">
            <a:off x="-2307396" y="-585807"/>
            <a:ext cx="22902791" cy="11458614"/>
            <a:chOff x="0" y="0"/>
            <a:chExt cx="30537055" cy="15278151"/>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7645426" cy="764542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0"/>
              <a:ext cx="7645426" cy="7645426"/>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7632726"/>
              <a:ext cx="7645426" cy="764542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7632726"/>
              <a:ext cx="7645426" cy="7645426"/>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0"/>
              <a:ext cx="7645426" cy="7645426"/>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0"/>
              <a:ext cx="7645426" cy="7645426"/>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7632726"/>
              <a:ext cx="7645426" cy="7645426"/>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7632726"/>
              <a:ext cx="7645426" cy="7645426"/>
            </a:xfrm>
            <a:prstGeom prst="rect">
              <a:avLst/>
            </a:prstGeom>
          </p:spPr>
        </p:pic>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599189"/>
            <a:ext cx="195011" cy="195011"/>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645677" y="599189"/>
            <a:ext cx="195011" cy="195011"/>
          </a:xfrm>
          <a:prstGeom prst="rect">
            <a:avLst/>
          </a:prstGeom>
        </p:spPr>
      </p:pic>
      <p:grpSp>
        <p:nvGrpSpPr>
          <p:cNvPr name="Group 13" id="13"/>
          <p:cNvGrpSpPr/>
          <p:nvPr/>
        </p:nvGrpSpPr>
        <p:grpSpPr>
          <a:xfrm rot="0">
            <a:off x="1276868" y="2006350"/>
            <a:ext cx="15734265" cy="7344164"/>
            <a:chOff x="0" y="0"/>
            <a:chExt cx="6762470" cy="3156468"/>
          </a:xfrm>
        </p:grpSpPr>
        <p:sp>
          <p:nvSpPr>
            <p:cNvPr name="Freeform 14" id="14"/>
            <p:cNvSpPr/>
            <p:nvPr/>
          </p:nvSpPr>
          <p:spPr>
            <a:xfrm>
              <a:off x="48260" y="48260"/>
              <a:ext cx="6714210" cy="3108208"/>
            </a:xfrm>
            <a:custGeom>
              <a:avLst/>
              <a:gdLst/>
              <a:ahLst/>
              <a:cxnLst/>
              <a:rect r="r" b="b" t="t" l="l"/>
              <a:pathLst>
                <a:path h="3108208" w="6714210">
                  <a:moveTo>
                    <a:pt x="0" y="0"/>
                  </a:moveTo>
                  <a:lnTo>
                    <a:pt x="6714210" y="0"/>
                  </a:lnTo>
                  <a:lnTo>
                    <a:pt x="6714210" y="3108208"/>
                  </a:lnTo>
                  <a:lnTo>
                    <a:pt x="0" y="3108208"/>
                  </a:lnTo>
                  <a:close/>
                </a:path>
              </a:pathLst>
            </a:custGeom>
            <a:solidFill>
              <a:srgbClr val="244DB6"/>
            </a:solidFill>
          </p:spPr>
        </p:sp>
        <p:sp>
          <p:nvSpPr>
            <p:cNvPr name="Freeform 15" id="15"/>
            <p:cNvSpPr/>
            <p:nvPr/>
          </p:nvSpPr>
          <p:spPr>
            <a:xfrm>
              <a:off x="6350" y="6350"/>
              <a:ext cx="6714210" cy="3108208"/>
            </a:xfrm>
            <a:custGeom>
              <a:avLst/>
              <a:gdLst/>
              <a:ahLst/>
              <a:cxnLst/>
              <a:rect r="r" b="b" t="t" l="l"/>
              <a:pathLst>
                <a:path h="3108208" w="6714210">
                  <a:moveTo>
                    <a:pt x="0" y="0"/>
                  </a:moveTo>
                  <a:lnTo>
                    <a:pt x="6714210" y="0"/>
                  </a:lnTo>
                  <a:lnTo>
                    <a:pt x="6714210" y="3108208"/>
                  </a:lnTo>
                  <a:lnTo>
                    <a:pt x="0" y="3108208"/>
                  </a:lnTo>
                  <a:close/>
                </a:path>
              </a:pathLst>
            </a:custGeom>
            <a:solidFill>
              <a:srgbClr val="FFFCF4"/>
            </a:solidFill>
          </p:spPr>
        </p:sp>
        <p:sp>
          <p:nvSpPr>
            <p:cNvPr name="Freeform 16" id="16"/>
            <p:cNvSpPr/>
            <p:nvPr/>
          </p:nvSpPr>
          <p:spPr>
            <a:xfrm>
              <a:off x="0" y="0"/>
              <a:ext cx="6726910" cy="3120908"/>
            </a:xfrm>
            <a:custGeom>
              <a:avLst/>
              <a:gdLst/>
              <a:ahLst/>
              <a:cxnLst/>
              <a:rect r="r" b="b" t="t" l="l"/>
              <a:pathLst>
                <a:path h="3120908" w="6726910">
                  <a:moveTo>
                    <a:pt x="6726910" y="3120908"/>
                  </a:moveTo>
                  <a:lnTo>
                    <a:pt x="0" y="3120908"/>
                  </a:lnTo>
                  <a:lnTo>
                    <a:pt x="0" y="0"/>
                  </a:lnTo>
                  <a:lnTo>
                    <a:pt x="6726910" y="0"/>
                  </a:lnTo>
                  <a:lnTo>
                    <a:pt x="6726910" y="3120908"/>
                  </a:lnTo>
                  <a:close/>
                  <a:moveTo>
                    <a:pt x="12700" y="3108208"/>
                  </a:moveTo>
                  <a:lnTo>
                    <a:pt x="6714210" y="3108208"/>
                  </a:lnTo>
                  <a:lnTo>
                    <a:pt x="6714210" y="12700"/>
                  </a:lnTo>
                  <a:lnTo>
                    <a:pt x="12700" y="12700"/>
                  </a:lnTo>
                  <a:lnTo>
                    <a:pt x="12700" y="3108208"/>
                  </a:lnTo>
                  <a:close/>
                </a:path>
              </a:pathLst>
            </a:custGeom>
            <a:solidFill>
              <a:srgbClr val="244DB6"/>
            </a:solidFill>
          </p:spPr>
        </p:sp>
      </p:grpSp>
      <p:pic>
        <p:nvPicPr>
          <p:cNvPr name="Picture 17" id="1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645677" y="9492800"/>
            <a:ext cx="195011" cy="195011"/>
          </a:xfrm>
          <a:prstGeom prst="rect">
            <a:avLst/>
          </a:prstGeom>
        </p:spPr>
      </p:pic>
      <p:pic>
        <p:nvPicPr>
          <p:cNvPr name="Picture 18" id="1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9492800"/>
            <a:ext cx="195011" cy="195011"/>
          </a:xfrm>
          <a:prstGeom prst="rect">
            <a:avLst/>
          </a:prstGeom>
        </p:spPr>
      </p:pic>
      <p:pic>
        <p:nvPicPr>
          <p:cNvPr name="Picture 19" id="19"/>
          <p:cNvPicPr>
            <a:picLocks noChangeAspect="true"/>
          </p:cNvPicPr>
          <p:nvPr/>
        </p:nvPicPr>
        <p:blipFill>
          <a:blip r:embed="rId6"/>
          <a:srcRect l="0" t="0" r="0" b="0"/>
          <a:stretch>
            <a:fillRect/>
          </a:stretch>
        </p:blipFill>
        <p:spPr>
          <a:xfrm flipH="false" flipV="false" rot="0">
            <a:off x="1703240" y="2745810"/>
            <a:ext cx="8417325" cy="5823169"/>
          </a:xfrm>
          <a:prstGeom prst="rect">
            <a:avLst/>
          </a:prstGeom>
        </p:spPr>
      </p:pic>
      <p:sp>
        <p:nvSpPr>
          <p:cNvPr name="TextBox 20" id="20"/>
          <p:cNvSpPr txBox="true"/>
          <p:nvPr/>
        </p:nvSpPr>
        <p:spPr>
          <a:xfrm rot="0">
            <a:off x="10466544" y="3117738"/>
            <a:ext cx="5993876" cy="5006721"/>
          </a:xfrm>
          <a:prstGeom prst="rect">
            <a:avLst/>
          </a:prstGeom>
        </p:spPr>
        <p:txBody>
          <a:bodyPr anchor="t" rtlCol="false" tIns="0" lIns="0" bIns="0" rIns="0">
            <a:spAutoFit/>
          </a:bodyPr>
          <a:lstStyle/>
          <a:p>
            <a:pPr>
              <a:lnSpc>
                <a:spcPts val="3312"/>
              </a:lnSpc>
            </a:pPr>
            <a:r>
              <a:rPr lang="en-US" sz="2300">
                <a:solidFill>
                  <a:srgbClr val="5576CB"/>
                </a:solidFill>
                <a:latin typeface="Roboto Mono Light Bold"/>
              </a:rPr>
              <a:t>The third Visualization shows the comparison between months and the number of rides. Findings are:</a:t>
            </a:r>
          </a:p>
          <a:p>
            <a:pPr marL="496571" indent="-248285" lvl="1">
              <a:lnSpc>
                <a:spcPts val="3312"/>
              </a:lnSpc>
              <a:buFont typeface="Arial"/>
              <a:buChar char="•"/>
            </a:pPr>
            <a:r>
              <a:rPr lang="en-US" sz="2300">
                <a:solidFill>
                  <a:srgbClr val="5576CB"/>
                </a:solidFill>
                <a:latin typeface="Roboto Mono Light Bold"/>
              </a:rPr>
              <a:t>member usage sees a significant rise in summers with Jun, Jul, Aug, Sep, and Oct being the services getting used the most.</a:t>
            </a:r>
          </a:p>
          <a:p>
            <a:pPr marL="496571" indent="-248285" lvl="1">
              <a:lnSpc>
                <a:spcPts val="3312"/>
              </a:lnSpc>
              <a:buFont typeface="Arial"/>
              <a:buChar char="•"/>
            </a:pPr>
            <a:r>
              <a:rPr lang="en-US" sz="2300">
                <a:solidFill>
                  <a:srgbClr val="5576CB"/>
                </a:solidFill>
                <a:latin typeface="Roboto Mono Light Bold"/>
              </a:rPr>
              <a:t>casual users see a rise in summer seasons and a serious decline in winter months, ( Jan.Feb,March)</a:t>
            </a:r>
          </a:p>
          <a:p>
            <a:pPr>
              <a:lnSpc>
                <a:spcPts val="3312"/>
              </a:lnSpc>
            </a:pPr>
          </a:p>
        </p:txBody>
      </p:sp>
      <p:sp>
        <p:nvSpPr>
          <p:cNvPr name="TextBox 21" id="21"/>
          <p:cNvSpPr txBox="true"/>
          <p:nvPr/>
        </p:nvSpPr>
        <p:spPr>
          <a:xfrm rot="0">
            <a:off x="5868861" y="1028700"/>
            <a:ext cx="6550278" cy="475645"/>
          </a:xfrm>
          <a:prstGeom prst="rect">
            <a:avLst/>
          </a:prstGeom>
        </p:spPr>
        <p:txBody>
          <a:bodyPr anchor="t" rtlCol="false" tIns="0" lIns="0" bIns="0" rIns="0">
            <a:spAutoFit/>
          </a:bodyPr>
          <a:lstStyle/>
          <a:p>
            <a:pPr algn="ctr">
              <a:lnSpc>
                <a:spcPts val="3371"/>
              </a:lnSpc>
            </a:pPr>
            <a:r>
              <a:rPr lang="en-US" sz="3180" spc="149">
                <a:solidFill>
                  <a:srgbClr val="244DB6"/>
                </a:solidFill>
                <a:latin typeface="Blink Twice Bold"/>
              </a:rPr>
              <a:t>VISUALIZATION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CF4"/>
        </a:solidFill>
      </p:bgPr>
    </p:bg>
    <p:spTree>
      <p:nvGrpSpPr>
        <p:cNvPr id="1" name=""/>
        <p:cNvGrpSpPr/>
        <p:nvPr/>
      </p:nvGrpSpPr>
      <p:grpSpPr>
        <a:xfrm>
          <a:off x="0" y="0"/>
          <a:ext cx="0" cy="0"/>
          <a:chOff x="0" y="0"/>
          <a:chExt cx="0" cy="0"/>
        </a:xfrm>
      </p:grpSpPr>
      <p:grpSp>
        <p:nvGrpSpPr>
          <p:cNvPr name="Group 2" id="2"/>
          <p:cNvGrpSpPr/>
          <p:nvPr/>
        </p:nvGrpSpPr>
        <p:grpSpPr>
          <a:xfrm rot="0">
            <a:off x="-2307396" y="-585807"/>
            <a:ext cx="22902791" cy="11458614"/>
            <a:chOff x="0" y="0"/>
            <a:chExt cx="30537055" cy="15278151"/>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7645426" cy="764542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0"/>
              <a:ext cx="7645426" cy="7645426"/>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7632726"/>
              <a:ext cx="7645426" cy="764542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7632726"/>
              <a:ext cx="7645426" cy="7645426"/>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0"/>
              <a:ext cx="7645426" cy="7645426"/>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0"/>
              <a:ext cx="7645426" cy="7645426"/>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7632726"/>
              <a:ext cx="7645426" cy="7645426"/>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7632726"/>
              <a:ext cx="7645426" cy="7645426"/>
            </a:xfrm>
            <a:prstGeom prst="rect">
              <a:avLst/>
            </a:prstGeom>
          </p:spPr>
        </p:pic>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599189"/>
            <a:ext cx="195011" cy="195011"/>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9492800"/>
            <a:ext cx="195011" cy="195011"/>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645677" y="599189"/>
            <a:ext cx="195011" cy="195011"/>
          </a:xfrm>
          <a:prstGeom prst="rect">
            <a:avLst/>
          </a:prstGeom>
        </p:spPr>
      </p:pic>
      <p:grpSp>
        <p:nvGrpSpPr>
          <p:cNvPr name="Group 14" id="14"/>
          <p:cNvGrpSpPr/>
          <p:nvPr/>
        </p:nvGrpSpPr>
        <p:grpSpPr>
          <a:xfrm rot="0">
            <a:off x="1719262" y="2965159"/>
            <a:ext cx="16023920" cy="5637391"/>
            <a:chOff x="0" y="0"/>
            <a:chExt cx="6886962" cy="2422909"/>
          </a:xfrm>
        </p:grpSpPr>
        <p:sp>
          <p:nvSpPr>
            <p:cNvPr name="Freeform 15" id="15"/>
            <p:cNvSpPr/>
            <p:nvPr/>
          </p:nvSpPr>
          <p:spPr>
            <a:xfrm>
              <a:off x="48260" y="48260"/>
              <a:ext cx="6838702" cy="2374649"/>
            </a:xfrm>
            <a:custGeom>
              <a:avLst/>
              <a:gdLst/>
              <a:ahLst/>
              <a:cxnLst/>
              <a:rect r="r" b="b" t="t" l="l"/>
              <a:pathLst>
                <a:path h="2374649" w="6838702">
                  <a:moveTo>
                    <a:pt x="0" y="0"/>
                  </a:moveTo>
                  <a:lnTo>
                    <a:pt x="6838702" y="0"/>
                  </a:lnTo>
                  <a:lnTo>
                    <a:pt x="6838702" y="2374649"/>
                  </a:lnTo>
                  <a:lnTo>
                    <a:pt x="0" y="2374649"/>
                  </a:lnTo>
                  <a:close/>
                </a:path>
              </a:pathLst>
            </a:custGeom>
            <a:solidFill>
              <a:srgbClr val="244DB6"/>
            </a:solidFill>
          </p:spPr>
        </p:sp>
        <p:sp>
          <p:nvSpPr>
            <p:cNvPr name="Freeform 16" id="16"/>
            <p:cNvSpPr/>
            <p:nvPr/>
          </p:nvSpPr>
          <p:spPr>
            <a:xfrm>
              <a:off x="6350" y="6350"/>
              <a:ext cx="6838702" cy="2374649"/>
            </a:xfrm>
            <a:custGeom>
              <a:avLst/>
              <a:gdLst/>
              <a:ahLst/>
              <a:cxnLst/>
              <a:rect r="r" b="b" t="t" l="l"/>
              <a:pathLst>
                <a:path h="2374649" w="6838702">
                  <a:moveTo>
                    <a:pt x="0" y="0"/>
                  </a:moveTo>
                  <a:lnTo>
                    <a:pt x="6838702" y="0"/>
                  </a:lnTo>
                  <a:lnTo>
                    <a:pt x="6838702" y="2374649"/>
                  </a:lnTo>
                  <a:lnTo>
                    <a:pt x="0" y="2374649"/>
                  </a:lnTo>
                  <a:close/>
                </a:path>
              </a:pathLst>
            </a:custGeom>
            <a:solidFill>
              <a:srgbClr val="FFFCF4"/>
            </a:solidFill>
          </p:spPr>
        </p:sp>
        <p:sp>
          <p:nvSpPr>
            <p:cNvPr name="Freeform 17" id="17"/>
            <p:cNvSpPr/>
            <p:nvPr/>
          </p:nvSpPr>
          <p:spPr>
            <a:xfrm>
              <a:off x="0" y="0"/>
              <a:ext cx="6851402" cy="2387349"/>
            </a:xfrm>
            <a:custGeom>
              <a:avLst/>
              <a:gdLst/>
              <a:ahLst/>
              <a:cxnLst/>
              <a:rect r="r" b="b" t="t" l="l"/>
              <a:pathLst>
                <a:path h="2387349" w="6851402">
                  <a:moveTo>
                    <a:pt x="6851402" y="2387349"/>
                  </a:moveTo>
                  <a:lnTo>
                    <a:pt x="0" y="2387349"/>
                  </a:lnTo>
                  <a:lnTo>
                    <a:pt x="0" y="0"/>
                  </a:lnTo>
                  <a:lnTo>
                    <a:pt x="6851402" y="0"/>
                  </a:lnTo>
                  <a:lnTo>
                    <a:pt x="6851402" y="2387349"/>
                  </a:lnTo>
                  <a:close/>
                  <a:moveTo>
                    <a:pt x="12700" y="2374649"/>
                  </a:moveTo>
                  <a:lnTo>
                    <a:pt x="6838702" y="2374649"/>
                  </a:lnTo>
                  <a:lnTo>
                    <a:pt x="6838702" y="12700"/>
                  </a:lnTo>
                  <a:lnTo>
                    <a:pt x="12700" y="12700"/>
                  </a:lnTo>
                  <a:lnTo>
                    <a:pt x="12700" y="2374649"/>
                  </a:lnTo>
                  <a:close/>
                </a:path>
              </a:pathLst>
            </a:custGeom>
            <a:solidFill>
              <a:srgbClr val="244DB6"/>
            </a:solidFill>
          </p:spPr>
        </p:sp>
      </p:grpSp>
      <p:grpSp>
        <p:nvGrpSpPr>
          <p:cNvPr name="Group 18" id="18"/>
          <p:cNvGrpSpPr/>
          <p:nvPr/>
        </p:nvGrpSpPr>
        <p:grpSpPr>
          <a:xfrm rot="0">
            <a:off x="2477001" y="2463153"/>
            <a:ext cx="5341718" cy="1004011"/>
            <a:chOff x="0" y="0"/>
            <a:chExt cx="2745771" cy="516086"/>
          </a:xfrm>
        </p:grpSpPr>
        <p:sp>
          <p:nvSpPr>
            <p:cNvPr name="Freeform 19" id="19"/>
            <p:cNvSpPr/>
            <p:nvPr/>
          </p:nvSpPr>
          <p:spPr>
            <a:xfrm>
              <a:off x="48260" y="48260"/>
              <a:ext cx="2697511" cy="467826"/>
            </a:xfrm>
            <a:custGeom>
              <a:avLst/>
              <a:gdLst/>
              <a:ahLst/>
              <a:cxnLst/>
              <a:rect r="r" b="b" t="t" l="l"/>
              <a:pathLst>
                <a:path h="467826" w="2697511">
                  <a:moveTo>
                    <a:pt x="0" y="0"/>
                  </a:moveTo>
                  <a:lnTo>
                    <a:pt x="2697511" y="0"/>
                  </a:lnTo>
                  <a:lnTo>
                    <a:pt x="2697511" y="467826"/>
                  </a:lnTo>
                  <a:lnTo>
                    <a:pt x="0" y="467826"/>
                  </a:lnTo>
                  <a:close/>
                </a:path>
              </a:pathLst>
            </a:custGeom>
            <a:solidFill>
              <a:srgbClr val="244DB6"/>
            </a:solidFill>
          </p:spPr>
        </p:sp>
        <p:sp>
          <p:nvSpPr>
            <p:cNvPr name="Freeform 20" id="20"/>
            <p:cNvSpPr/>
            <p:nvPr/>
          </p:nvSpPr>
          <p:spPr>
            <a:xfrm>
              <a:off x="6350" y="6350"/>
              <a:ext cx="2697511" cy="467826"/>
            </a:xfrm>
            <a:custGeom>
              <a:avLst/>
              <a:gdLst/>
              <a:ahLst/>
              <a:cxnLst/>
              <a:rect r="r" b="b" t="t" l="l"/>
              <a:pathLst>
                <a:path h="467826" w="2697511">
                  <a:moveTo>
                    <a:pt x="0" y="0"/>
                  </a:moveTo>
                  <a:lnTo>
                    <a:pt x="2697511" y="0"/>
                  </a:lnTo>
                  <a:lnTo>
                    <a:pt x="2697511" y="467826"/>
                  </a:lnTo>
                  <a:lnTo>
                    <a:pt x="0" y="467826"/>
                  </a:lnTo>
                  <a:close/>
                </a:path>
              </a:pathLst>
            </a:custGeom>
            <a:solidFill>
              <a:srgbClr val="FFFCF4"/>
            </a:solidFill>
          </p:spPr>
        </p:sp>
        <p:sp>
          <p:nvSpPr>
            <p:cNvPr name="Freeform 21" id="21"/>
            <p:cNvSpPr/>
            <p:nvPr/>
          </p:nvSpPr>
          <p:spPr>
            <a:xfrm>
              <a:off x="0" y="0"/>
              <a:ext cx="2710211" cy="480526"/>
            </a:xfrm>
            <a:custGeom>
              <a:avLst/>
              <a:gdLst/>
              <a:ahLst/>
              <a:cxnLst/>
              <a:rect r="r" b="b" t="t" l="l"/>
              <a:pathLst>
                <a:path h="480526" w="2710211">
                  <a:moveTo>
                    <a:pt x="2710211" y="480526"/>
                  </a:moveTo>
                  <a:lnTo>
                    <a:pt x="0" y="480526"/>
                  </a:lnTo>
                  <a:lnTo>
                    <a:pt x="0" y="0"/>
                  </a:lnTo>
                  <a:lnTo>
                    <a:pt x="2710211" y="0"/>
                  </a:lnTo>
                  <a:lnTo>
                    <a:pt x="2710211" y="480526"/>
                  </a:lnTo>
                  <a:close/>
                  <a:moveTo>
                    <a:pt x="12700" y="467826"/>
                  </a:moveTo>
                  <a:lnTo>
                    <a:pt x="2697511" y="467826"/>
                  </a:lnTo>
                  <a:lnTo>
                    <a:pt x="2697511" y="12700"/>
                  </a:lnTo>
                  <a:lnTo>
                    <a:pt x="12700" y="12700"/>
                  </a:lnTo>
                  <a:lnTo>
                    <a:pt x="12700" y="467826"/>
                  </a:lnTo>
                  <a:close/>
                </a:path>
              </a:pathLst>
            </a:custGeom>
            <a:solidFill>
              <a:srgbClr val="244DB6"/>
            </a:solidFill>
          </p:spPr>
        </p:sp>
      </p:grpSp>
      <p:grpSp>
        <p:nvGrpSpPr>
          <p:cNvPr name="Group 22" id="22"/>
          <p:cNvGrpSpPr/>
          <p:nvPr/>
        </p:nvGrpSpPr>
        <p:grpSpPr>
          <a:xfrm rot="0">
            <a:off x="11654980" y="7391221"/>
            <a:ext cx="2970319" cy="361709"/>
            <a:chOff x="0" y="0"/>
            <a:chExt cx="3960426" cy="482278"/>
          </a:xfrm>
        </p:grpSpPr>
        <p:grpSp>
          <p:nvGrpSpPr>
            <p:cNvPr name="Group 23" id="23"/>
            <p:cNvGrpSpPr>
              <a:grpSpLocks noChangeAspect="true"/>
            </p:cNvGrpSpPr>
            <p:nvPr/>
          </p:nvGrpSpPr>
          <p:grpSpPr>
            <a:xfrm rot="0">
              <a:off x="0" y="0"/>
              <a:ext cx="506211" cy="482278"/>
              <a:chOff x="0" y="0"/>
              <a:chExt cx="1772920" cy="1689100"/>
            </a:xfrm>
          </p:grpSpPr>
          <p:sp>
            <p:nvSpPr>
              <p:cNvPr name="Freeform 24" id="24"/>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244DB6"/>
              </a:solidFill>
            </p:spPr>
          </p:sp>
        </p:grpSp>
        <p:grpSp>
          <p:nvGrpSpPr>
            <p:cNvPr name="Group 25" id="25"/>
            <p:cNvGrpSpPr>
              <a:grpSpLocks noChangeAspect="true"/>
            </p:cNvGrpSpPr>
            <p:nvPr/>
          </p:nvGrpSpPr>
          <p:grpSpPr>
            <a:xfrm rot="0">
              <a:off x="863554" y="0"/>
              <a:ext cx="506211" cy="482278"/>
              <a:chOff x="0" y="0"/>
              <a:chExt cx="1772920" cy="1689100"/>
            </a:xfrm>
          </p:grpSpPr>
          <p:sp>
            <p:nvSpPr>
              <p:cNvPr name="Freeform 26" id="26"/>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244DB6"/>
              </a:solidFill>
            </p:spPr>
          </p:sp>
        </p:grpSp>
        <p:grpSp>
          <p:nvGrpSpPr>
            <p:cNvPr name="Group 27" id="27"/>
            <p:cNvGrpSpPr>
              <a:grpSpLocks noChangeAspect="true"/>
            </p:cNvGrpSpPr>
            <p:nvPr/>
          </p:nvGrpSpPr>
          <p:grpSpPr>
            <a:xfrm rot="0">
              <a:off x="1727107" y="0"/>
              <a:ext cx="506211" cy="482278"/>
              <a:chOff x="0" y="0"/>
              <a:chExt cx="1772920" cy="1689100"/>
            </a:xfrm>
          </p:grpSpPr>
          <p:sp>
            <p:nvSpPr>
              <p:cNvPr name="Freeform 28" id="28"/>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244DB6"/>
              </a:solidFill>
            </p:spPr>
          </p:sp>
        </p:grpSp>
        <p:grpSp>
          <p:nvGrpSpPr>
            <p:cNvPr name="Group 29" id="29"/>
            <p:cNvGrpSpPr>
              <a:grpSpLocks noChangeAspect="true"/>
            </p:cNvGrpSpPr>
            <p:nvPr/>
          </p:nvGrpSpPr>
          <p:grpSpPr>
            <a:xfrm rot="0">
              <a:off x="3454215" y="0"/>
              <a:ext cx="506211" cy="482278"/>
              <a:chOff x="0" y="0"/>
              <a:chExt cx="1772920" cy="1689100"/>
            </a:xfrm>
          </p:grpSpPr>
          <p:sp>
            <p:nvSpPr>
              <p:cNvPr name="Freeform 30" id="30"/>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244DB6"/>
              </a:solidFill>
            </p:spPr>
          </p:sp>
        </p:grpSp>
        <p:grpSp>
          <p:nvGrpSpPr>
            <p:cNvPr name="Group 31" id="31"/>
            <p:cNvGrpSpPr>
              <a:grpSpLocks noChangeAspect="true"/>
            </p:cNvGrpSpPr>
            <p:nvPr/>
          </p:nvGrpSpPr>
          <p:grpSpPr>
            <a:xfrm rot="0">
              <a:off x="2590661" y="0"/>
              <a:ext cx="506211" cy="482278"/>
              <a:chOff x="0" y="0"/>
              <a:chExt cx="1772920" cy="1689100"/>
            </a:xfrm>
          </p:grpSpPr>
          <p:sp>
            <p:nvSpPr>
              <p:cNvPr name="Freeform 32" id="32"/>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244DB6"/>
              </a:solidFill>
            </p:spPr>
          </p:sp>
        </p:grpSp>
      </p:grpSp>
      <p:pic>
        <p:nvPicPr>
          <p:cNvPr name="Picture 33" id="3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120515" y="5143500"/>
            <a:ext cx="8400124" cy="5630566"/>
          </a:xfrm>
          <a:prstGeom prst="rect">
            <a:avLst/>
          </a:prstGeom>
        </p:spPr>
      </p:pic>
      <p:sp>
        <p:nvSpPr>
          <p:cNvPr name="TextBox 34" id="34"/>
          <p:cNvSpPr txBox="true"/>
          <p:nvPr/>
        </p:nvSpPr>
        <p:spPr>
          <a:xfrm rot="0">
            <a:off x="4597037" y="1028700"/>
            <a:ext cx="9093925" cy="475645"/>
          </a:xfrm>
          <a:prstGeom prst="rect">
            <a:avLst/>
          </a:prstGeom>
        </p:spPr>
        <p:txBody>
          <a:bodyPr anchor="t" rtlCol="false" tIns="0" lIns="0" bIns="0" rIns="0">
            <a:spAutoFit/>
          </a:bodyPr>
          <a:lstStyle/>
          <a:p>
            <a:pPr algn="ctr">
              <a:lnSpc>
                <a:spcPts val="3371"/>
              </a:lnSpc>
            </a:pPr>
            <a:r>
              <a:rPr lang="en-US" sz="3180" spc="149">
                <a:solidFill>
                  <a:srgbClr val="244DB6"/>
                </a:solidFill>
                <a:latin typeface="Blink Twice Bold"/>
              </a:rPr>
              <a:t>RECOMMENDATIONS.</a:t>
            </a:r>
          </a:p>
        </p:txBody>
      </p:sp>
      <p:sp>
        <p:nvSpPr>
          <p:cNvPr name="TextBox 35" id="35"/>
          <p:cNvSpPr txBox="true"/>
          <p:nvPr/>
        </p:nvSpPr>
        <p:spPr>
          <a:xfrm rot="0">
            <a:off x="2137959" y="3454527"/>
            <a:ext cx="15121341" cy="2911221"/>
          </a:xfrm>
          <a:prstGeom prst="rect">
            <a:avLst/>
          </a:prstGeom>
        </p:spPr>
        <p:txBody>
          <a:bodyPr anchor="t" rtlCol="false" tIns="0" lIns="0" bIns="0" rIns="0">
            <a:spAutoFit/>
          </a:bodyPr>
          <a:lstStyle/>
          <a:p>
            <a:pPr algn="just" marL="496571" indent="-248285" lvl="1">
              <a:lnSpc>
                <a:spcPts val="3312"/>
              </a:lnSpc>
              <a:buFont typeface="Arial"/>
              <a:buChar char="•"/>
            </a:pPr>
            <a:r>
              <a:rPr lang="en-US" sz="2300">
                <a:solidFill>
                  <a:srgbClr val="5576CB"/>
                </a:solidFill>
                <a:latin typeface="Roboto Mono Light Bold"/>
              </a:rPr>
              <a:t>Casual Users are using the services on weekends. These users can be given benefits and discount plans on membership, so they can use these services as their primal source of transport.</a:t>
            </a:r>
          </a:p>
          <a:p>
            <a:pPr algn="just" marL="496571" indent="-248285" lvl="1">
              <a:lnSpc>
                <a:spcPts val="3312"/>
              </a:lnSpc>
              <a:buFont typeface="Arial"/>
              <a:buChar char="•"/>
            </a:pPr>
            <a:r>
              <a:rPr lang="en-US" sz="2300">
                <a:solidFill>
                  <a:srgbClr val="5576CB"/>
                </a:solidFill>
                <a:latin typeface="Roboto Mono Light Bold"/>
              </a:rPr>
              <a:t>Members should also receive discounts or maybe a free service based upon coupon services so the member is using these services on weekends.</a:t>
            </a:r>
          </a:p>
          <a:p>
            <a:pPr algn="just">
              <a:lnSpc>
                <a:spcPts val="3312"/>
              </a:lnSpc>
            </a:pPr>
          </a:p>
          <a:p>
            <a:pPr algn="ctr">
              <a:lnSpc>
                <a:spcPts val="3312"/>
              </a:lnSpc>
            </a:pPr>
          </a:p>
        </p:txBody>
      </p:sp>
      <p:sp>
        <p:nvSpPr>
          <p:cNvPr name="TextBox 36" id="36"/>
          <p:cNvSpPr txBox="true"/>
          <p:nvPr/>
        </p:nvSpPr>
        <p:spPr>
          <a:xfrm rot="0">
            <a:off x="2901107" y="2650326"/>
            <a:ext cx="4493505" cy="629666"/>
          </a:xfrm>
          <a:prstGeom prst="rect">
            <a:avLst/>
          </a:prstGeom>
        </p:spPr>
        <p:txBody>
          <a:bodyPr anchor="t" rtlCol="false" tIns="0" lIns="0" bIns="0" rIns="0">
            <a:spAutoFit/>
          </a:bodyPr>
          <a:lstStyle/>
          <a:p>
            <a:pPr algn="ctr">
              <a:lnSpc>
                <a:spcPts val="2331"/>
              </a:lnSpc>
            </a:pPr>
            <a:r>
              <a:rPr lang="en-US" sz="2199" spc="103">
                <a:solidFill>
                  <a:srgbClr val="244DB6"/>
                </a:solidFill>
                <a:latin typeface="Blink Twice"/>
              </a:rPr>
              <a:t>SPECIAL BENEFITS ON WEEKENDS/ WORKDAYS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CF4"/>
        </a:solidFill>
      </p:bgPr>
    </p:bg>
    <p:spTree>
      <p:nvGrpSpPr>
        <p:cNvPr id="1" name=""/>
        <p:cNvGrpSpPr/>
        <p:nvPr/>
      </p:nvGrpSpPr>
      <p:grpSpPr>
        <a:xfrm>
          <a:off x="0" y="0"/>
          <a:ext cx="0" cy="0"/>
          <a:chOff x="0" y="0"/>
          <a:chExt cx="0" cy="0"/>
        </a:xfrm>
      </p:grpSpPr>
      <p:grpSp>
        <p:nvGrpSpPr>
          <p:cNvPr name="Group 2" id="2"/>
          <p:cNvGrpSpPr/>
          <p:nvPr/>
        </p:nvGrpSpPr>
        <p:grpSpPr>
          <a:xfrm rot="0">
            <a:off x="-2307396" y="-585807"/>
            <a:ext cx="22902791" cy="11458614"/>
            <a:chOff x="0" y="0"/>
            <a:chExt cx="30537055" cy="15278151"/>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7645426" cy="764542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0"/>
              <a:ext cx="7645426" cy="7645426"/>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7632726"/>
              <a:ext cx="7645426" cy="764542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7632726"/>
              <a:ext cx="7645426" cy="7645426"/>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0"/>
              <a:ext cx="7645426" cy="7645426"/>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0"/>
              <a:ext cx="7645426" cy="7645426"/>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7632726"/>
              <a:ext cx="7645426" cy="7645426"/>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7632726"/>
              <a:ext cx="7645426" cy="7645426"/>
            </a:xfrm>
            <a:prstGeom prst="rect">
              <a:avLst/>
            </a:prstGeom>
          </p:spPr>
        </p:pic>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599189"/>
            <a:ext cx="195011" cy="195011"/>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9492800"/>
            <a:ext cx="195011" cy="195011"/>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645677" y="599189"/>
            <a:ext cx="195011" cy="195011"/>
          </a:xfrm>
          <a:prstGeom prst="rect">
            <a:avLst/>
          </a:prstGeom>
        </p:spPr>
      </p:pic>
      <p:grpSp>
        <p:nvGrpSpPr>
          <p:cNvPr name="Group 14" id="14"/>
          <p:cNvGrpSpPr/>
          <p:nvPr/>
        </p:nvGrpSpPr>
        <p:grpSpPr>
          <a:xfrm rot="0">
            <a:off x="1719262" y="2965159"/>
            <a:ext cx="16023920" cy="5637391"/>
            <a:chOff x="0" y="0"/>
            <a:chExt cx="6886962" cy="2422909"/>
          </a:xfrm>
        </p:grpSpPr>
        <p:sp>
          <p:nvSpPr>
            <p:cNvPr name="Freeform 15" id="15"/>
            <p:cNvSpPr/>
            <p:nvPr/>
          </p:nvSpPr>
          <p:spPr>
            <a:xfrm>
              <a:off x="48260" y="48260"/>
              <a:ext cx="6838702" cy="2374649"/>
            </a:xfrm>
            <a:custGeom>
              <a:avLst/>
              <a:gdLst/>
              <a:ahLst/>
              <a:cxnLst/>
              <a:rect r="r" b="b" t="t" l="l"/>
              <a:pathLst>
                <a:path h="2374649" w="6838702">
                  <a:moveTo>
                    <a:pt x="0" y="0"/>
                  </a:moveTo>
                  <a:lnTo>
                    <a:pt x="6838702" y="0"/>
                  </a:lnTo>
                  <a:lnTo>
                    <a:pt x="6838702" y="2374649"/>
                  </a:lnTo>
                  <a:lnTo>
                    <a:pt x="0" y="2374649"/>
                  </a:lnTo>
                  <a:close/>
                </a:path>
              </a:pathLst>
            </a:custGeom>
            <a:solidFill>
              <a:srgbClr val="244DB6"/>
            </a:solidFill>
          </p:spPr>
        </p:sp>
        <p:sp>
          <p:nvSpPr>
            <p:cNvPr name="Freeform 16" id="16"/>
            <p:cNvSpPr/>
            <p:nvPr/>
          </p:nvSpPr>
          <p:spPr>
            <a:xfrm>
              <a:off x="6350" y="6350"/>
              <a:ext cx="6838702" cy="2374649"/>
            </a:xfrm>
            <a:custGeom>
              <a:avLst/>
              <a:gdLst/>
              <a:ahLst/>
              <a:cxnLst/>
              <a:rect r="r" b="b" t="t" l="l"/>
              <a:pathLst>
                <a:path h="2374649" w="6838702">
                  <a:moveTo>
                    <a:pt x="0" y="0"/>
                  </a:moveTo>
                  <a:lnTo>
                    <a:pt x="6838702" y="0"/>
                  </a:lnTo>
                  <a:lnTo>
                    <a:pt x="6838702" y="2374649"/>
                  </a:lnTo>
                  <a:lnTo>
                    <a:pt x="0" y="2374649"/>
                  </a:lnTo>
                  <a:close/>
                </a:path>
              </a:pathLst>
            </a:custGeom>
            <a:solidFill>
              <a:srgbClr val="FFFCF4"/>
            </a:solidFill>
          </p:spPr>
        </p:sp>
        <p:sp>
          <p:nvSpPr>
            <p:cNvPr name="Freeform 17" id="17"/>
            <p:cNvSpPr/>
            <p:nvPr/>
          </p:nvSpPr>
          <p:spPr>
            <a:xfrm>
              <a:off x="0" y="0"/>
              <a:ext cx="6851402" cy="2387349"/>
            </a:xfrm>
            <a:custGeom>
              <a:avLst/>
              <a:gdLst/>
              <a:ahLst/>
              <a:cxnLst/>
              <a:rect r="r" b="b" t="t" l="l"/>
              <a:pathLst>
                <a:path h="2387349" w="6851402">
                  <a:moveTo>
                    <a:pt x="6851402" y="2387349"/>
                  </a:moveTo>
                  <a:lnTo>
                    <a:pt x="0" y="2387349"/>
                  </a:lnTo>
                  <a:lnTo>
                    <a:pt x="0" y="0"/>
                  </a:lnTo>
                  <a:lnTo>
                    <a:pt x="6851402" y="0"/>
                  </a:lnTo>
                  <a:lnTo>
                    <a:pt x="6851402" y="2387349"/>
                  </a:lnTo>
                  <a:close/>
                  <a:moveTo>
                    <a:pt x="12700" y="2374649"/>
                  </a:moveTo>
                  <a:lnTo>
                    <a:pt x="6838702" y="2374649"/>
                  </a:lnTo>
                  <a:lnTo>
                    <a:pt x="6838702" y="12700"/>
                  </a:lnTo>
                  <a:lnTo>
                    <a:pt x="12700" y="12700"/>
                  </a:lnTo>
                  <a:lnTo>
                    <a:pt x="12700" y="2374649"/>
                  </a:lnTo>
                  <a:close/>
                </a:path>
              </a:pathLst>
            </a:custGeom>
            <a:solidFill>
              <a:srgbClr val="244DB6"/>
            </a:solidFill>
          </p:spPr>
        </p:sp>
      </p:grpSp>
      <p:grpSp>
        <p:nvGrpSpPr>
          <p:cNvPr name="Group 18" id="18"/>
          <p:cNvGrpSpPr/>
          <p:nvPr/>
        </p:nvGrpSpPr>
        <p:grpSpPr>
          <a:xfrm rot="0">
            <a:off x="2477001" y="2463153"/>
            <a:ext cx="5341718" cy="1004011"/>
            <a:chOff x="0" y="0"/>
            <a:chExt cx="2745771" cy="516086"/>
          </a:xfrm>
        </p:grpSpPr>
        <p:sp>
          <p:nvSpPr>
            <p:cNvPr name="Freeform 19" id="19"/>
            <p:cNvSpPr/>
            <p:nvPr/>
          </p:nvSpPr>
          <p:spPr>
            <a:xfrm>
              <a:off x="48260" y="48260"/>
              <a:ext cx="2697511" cy="467826"/>
            </a:xfrm>
            <a:custGeom>
              <a:avLst/>
              <a:gdLst/>
              <a:ahLst/>
              <a:cxnLst/>
              <a:rect r="r" b="b" t="t" l="l"/>
              <a:pathLst>
                <a:path h="467826" w="2697511">
                  <a:moveTo>
                    <a:pt x="0" y="0"/>
                  </a:moveTo>
                  <a:lnTo>
                    <a:pt x="2697511" y="0"/>
                  </a:lnTo>
                  <a:lnTo>
                    <a:pt x="2697511" y="467826"/>
                  </a:lnTo>
                  <a:lnTo>
                    <a:pt x="0" y="467826"/>
                  </a:lnTo>
                  <a:close/>
                </a:path>
              </a:pathLst>
            </a:custGeom>
            <a:solidFill>
              <a:srgbClr val="244DB6"/>
            </a:solidFill>
          </p:spPr>
        </p:sp>
        <p:sp>
          <p:nvSpPr>
            <p:cNvPr name="Freeform 20" id="20"/>
            <p:cNvSpPr/>
            <p:nvPr/>
          </p:nvSpPr>
          <p:spPr>
            <a:xfrm>
              <a:off x="6350" y="6350"/>
              <a:ext cx="2697511" cy="467826"/>
            </a:xfrm>
            <a:custGeom>
              <a:avLst/>
              <a:gdLst/>
              <a:ahLst/>
              <a:cxnLst/>
              <a:rect r="r" b="b" t="t" l="l"/>
              <a:pathLst>
                <a:path h="467826" w="2697511">
                  <a:moveTo>
                    <a:pt x="0" y="0"/>
                  </a:moveTo>
                  <a:lnTo>
                    <a:pt x="2697511" y="0"/>
                  </a:lnTo>
                  <a:lnTo>
                    <a:pt x="2697511" y="467826"/>
                  </a:lnTo>
                  <a:lnTo>
                    <a:pt x="0" y="467826"/>
                  </a:lnTo>
                  <a:close/>
                </a:path>
              </a:pathLst>
            </a:custGeom>
            <a:solidFill>
              <a:srgbClr val="FFFCF4"/>
            </a:solidFill>
          </p:spPr>
        </p:sp>
        <p:sp>
          <p:nvSpPr>
            <p:cNvPr name="Freeform 21" id="21"/>
            <p:cNvSpPr/>
            <p:nvPr/>
          </p:nvSpPr>
          <p:spPr>
            <a:xfrm>
              <a:off x="0" y="0"/>
              <a:ext cx="2710211" cy="480526"/>
            </a:xfrm>
            <a:custGeom>
              <a:avLst/>
              <a:gdLst/>
              <a:ahLst/>
              <a:cxnLst/>
              <a:rect r="r" b="b" t="t" l="l"/>
              <a:pathLst>
                <a:path h="480526" w="2710211">
                  <a:moveTo>
                    <a:pt x="2710211" y="480526"/>
                  </a:moveTo>
                  <a:lnTo>
                    <a:pt x="0" y="480526"/>
                  </a:lnTo>
                  <a:lnTo>
                    <a:pt x="0" y="0"/>
                  </a:lnTo>
                  <a:lnTo>
                    <a:pt x="2710211" y="0"/>
                  </a:lnTo>
                  <a:lnTo>
                    <a:pt x="2710211" y="480526"/>
                  </a:lnTo>
                  <a:close/>
                  <a:moveTo>
                    <a:pt x="12700" y="467826"/>
                  </a:moveTo>
                  <a:lnTo>
                    <a:pt x="2697511" y="467826"/>
                  </a:lnTo>
                  <a:lnTo>
                    <a:pt x="2697511" y="12700"/>
                  </a:lnTo>
                  <a:lnTo>
                    <a:pt x="12700" y="12700"/>
                  </a:lnTo>
                  <a:lnTo>
                    <a:pt x="12700" y="467826"/>
                  </a:lnTo>
                  <a:close/>
                </a:path>
              </a:pathLst>
            </a:custGeom>
            <a:solidFill>
              <a:srgbClr val="244DB6"/>
            </a:solidFill>
          </p:spPr>
        </p:sp>
      </p:grpSp>
      <p:grpSp>
        <p:nvGrpSpPr>
          <p:cNvPr name="Group 22" id="22"/>
          <p:cNvGrpSpPr/>
          <p:nvPr/>
        </p:nvGrpSpPr>
        <p:grpSpPr>
          <a:xfrm rot="0">
            <a:off x="11654980" y="7391221"/>
            <a:ext cx="2970319" cy="361709"/>
            <a:chOff x="0" y="0"/>
            <a:chExt cx="3960426" cy="482278"/>
          </a:xfrm>
        </p:grpSpPr>
        <p:grpSp>
          <p:nvGrpSpPr>
            <p:cNvPr name="Group 23" id="23"/>
            <p:cNvGrpSpPr>
              <a:grpSpLocks noChangeAspect="true"/>
            </p:cNvGrpSpPr>
            <p:nvPr/>
          </p:nvGrpSpPr>
          <p:grpSpPr>
            <a:xfrm rot="0">
              <a:off x="0" y="0"/>
              <a:ext cx="506211" cy="482278"/>
              <a:chOff x="0" y="0"/>
              <a:chExt cx="1772920" cy="1689100"/>
            </a:xfrm>
          </p:grpSpPr>
          <p:sp>
            <p:nvSpPr>
              <p:cNvPr name="Freeform 24" id="24"/>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244DB6"/>
              </a:solidFill>
            </p:spPr>
          </p:sp>
        </p:grpSp>
        <p:grpSp>
          <p:nvGrpSpPr>
            <p:cNvPr name="Group 25" id="25"/>
            <p:cNvGrpSpPr>
              <a:grpSpLocks noChangeAspect="true"/>
            </p:cNvGrpSpPr>
            <p:nvPr/>
          </p:nvGrpSpPr>
          <p:grpSpPr>
            <a:xfrm rot="0">
              <a:off x="863554" y="0"/>
              <a:ext cx="506211" cy="482278"/>
              <a:chOff x="0" y="0"/>
              <a:chExt cx="1772920" cy="1689100"/>
            </a:xfrm>
          </p:grpSpPr>
          <p:sp>
            <p:nvSpPr>
              <p:cNvPr name="Freeform 26" id="26"/>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244DB6"/>
              </a:solidFill>
            </p:spPr>
          </p:sp>
        </p:grpSp>
        <p:grpSp>
          <p:nvGrpSpPr>
            <p:cNvPr name="Group 27" id="27"/>
            <p:cNvGrpSpPr>
              <a:grpSpLocks noChangeAspect="true"/>
            </p:cNvGrpSpPr>
            <p:nvPr/>
          </p:nvGrpSpPr>
          <p:grpSpPr>
            <a:xfrm rot="0">
              <a:off x="1727107" y="0"/>
              <a:ext cx="506211" cy="482278"/>
              <a:chOff x="0" y="0"/>
              <a:chExt cx="1772920" cy="1689100"/>
            </a:xfrm>
          </p:grpSpPr>
          <p:sp>
            <p:nvSpPr>
              <p:cNvPr name="Freeform 28" id="28"/>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244DB6"/>
              </a:solidFill>
            </p:spPr>
          </p:sp>
        </p:grpSp>
        <p:grpSp>
          <p:nvGrpSpPr>
            <p:cNvPr name="Group 29" id="29"/>
            <p:cNvGrpSpPr>
              <a:grpSpLocks noChangeAspect="true"/>
            </p:cNvGrpSpPr>
            <p:nvPr/>
          </p:nvGrpSpPr>
          <p:grpSpPr>
            <a:xfrm rot="0">
              <a:off x="3454215" y="0"/>
              <a:ext cx="506211" cy="482278"/>
              <a:chOff x="0" y="0"/>
              <a:chExt cx="1772920" cy="1689100"/>
            </a:xfrm>
          </p:grpSpPr>
          <p:sp>
            <p:nvSpPr>
              <p:cNvPr name="Freeform 30" id="30"/>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244DB6"/>
              </a:solidFill>
            </p:spPr>
          </p:sp>
        </p:grpSp>
        <p:grpSp>
          <p:nvGrpSpPr>
            <p:cNvPr name="Group 31" id="31"/>
            <p:cNvGrpSpPr>
              <a:grpSpLocks noChangeAspect="true"/>
            </p:cNvGrpSpPr>
            <p:nvPr/>
          </p:nvGrpSpPr>
          <p:grpSpPr>
            <a:xfrm rot="0">
              <a:off x="2590661" y="0"/>
              <a:ext cx="506211" cy="482278"/>
              <a:chOff x="0" y="0"/>
              <a:chExt cx="1772920" cy="1689100"/>
            </a:xfrm>
          </p:grpSpPr>
          <p:sp>
            <p:nvSpPr>
              <p:cNvPr name="Freeform 32" id="32"/>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244DB6"/>
              </a:solidFill>
            </p:spPr>
          </p:sp>
        </p:grpSp>
      </p:grpSp>
      <p:pic>
        <p:nvPicPr>
          <p:cNvPr name="Picture 33" id="3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120515" y="5143500"/>
            <a:ext cx="8400124" cy="5630566"/>
          </a:xfrm>
          <a:prstGeom prst="rect">
            <a:avLst/>
          </a:prstGeom>
        </p:spPr>
      </p:pic>
      <p:sp>
        <p:nvSpPr>
          <p:cNvPr name="TextBox 34" id="34"/>
          <p:cNvSpPr txBox="true"/>
          <p:nvPr/>
        </p:nvSpPr>
        <p:spPr>
          <a:xfrm rot="0">
            <a:off x="4597037" y="1028700"/>
            <a:ext cx="9093925" cy="475645"/>
          </a:xfrm>
          <a:prstGeom prst="rect">
            <a:avLst/>
          </a:prstGeom>
        </p:spPr>
        <p:txBody>
          <a:bodyPr anchor="t" rtlCol="false" tIns="0" lIns="0" bIns="0" rIns="0">
            <a:spAutoFit/>
          </a:bodyPr>
          <a:lstStyle/>
          <a:p>
            <a:pPr algn="ctr">
              <a:lnSpc>
                <a:spcPts val="3371"/>
              </a:lnSpc>
            </a:pPr>
            <a:r>
              <a:rPr lang="en-US" sz="3180" spc="149">
                <a:solidFill>
                  <a:srgbClr val="244DB6"/>
                </a:solidFill>
                <a:latin typeface="Blink Twice Bold"/>
              </a:rPr>
              <a:t>RECOMMENDATIONS.</a:t>
            </a:r>
          </a:p>
        </p:txBody>
      </p:sp>
      <p:sp>
        <p:nvSpPr>
          <p:cNvPr name="TextBox 35" id="35"/>
          <p:cNvSpPr txBox="true"/>
          <p:nvPr/>
        </p:nvSpPr>
        <p:spPr>
          <a:xfrm rot="0">
            <a:off x="2137959" y="3454527"/>
            <a:ext cx="15121341" cy="3749421"/>
          </a:xfrm>
          <a:prstGeom prst="rect">
            <a:avLst/>
          </a:prstGeom>
        </p:spPr>
        <p:txBody>
          <a:bodyPr anchor="t" rtlCol="false" tIns="0" lIns="0" bIns="0" rIns="0">
            <a:spAutoFit/>
          </a:bodyPr>
          <a:lstStyle/>
          <a:p>
            <a:pPr algn="just" marL="496571" indent="-248285" lvl="1">
              <a:lnSpc>
                <a:spcPts val="3312"/>
              </a:lnSpc>
              <a:buFont typeface="Arial"/>
              <a:buChar char="•"/>
            </a:pPr>
            <a:r>
              <a:rPr lang="en-US" sz="2300">
                <a:solidFill>
                  <a:srgbClr val="5576CB"/>
                </a:solidFill>
                <a:latin typeface="Roboto Mono Light Bold"/>
              </a:rPr>
              <a:t>casual members can be targeted with advertisements and benefits for these services.</a:t>
            </a:r>
          </a:p>
          <a:p>
            <a:pPr algn="just" marL="496571" indent="-248285" lvl="1">
              <a:lnSpc>
                <a:spcPts val="3312"/>
              </a:lnSpc>
              <a:buFont typeface="Arial"/>
              <a:buChar char="•"/>
            </a:pPr>
            <a:r>
              <a:rPr lang="en-US" sz="2300">
                <a:solidFill>
                  <a:srgbClr val="5576CB"/>
                </a:solidFill>
                <a:latin typeface="Roboto Mono Light Bold"/>
              </a:rPr>
              <a:t>casual members can be motivated to opt for services for daily travel means, for this, a survey can be collected asking about their wor addresses. The customers with the nearest work addresses o their homes can be contacted and can also receive discounts and a trial of the services.</a:t>
            </a:r>
          </a:p>
          <a:p>
            <a:pPr algn="just" marL="496571" indent="-248285" lvl="1">
              <a:lnSpc>
                <a:spcPts val="3312"/>
              </a:lnSpc>
              <a:buFont typeface="Arial"/>
              <a:buChar char="•"/>
            </a:pPr>
            <a:r>
              <a:rPr lang="en-US" sz="2300">
                <a:solidFill>
                  <a:srgbClr val="5576CB"/>
                </a:solidFill>
                <a:latin typeface="Roboto Mono Light Bold"/>
              </a:rPr>
              <a:t>Additional services such as discount vouchers of various brands can also be provided with the subscription for luring customers.  </a:t>
            </a:r>
          </a:p>
          <a:p>
            <a:pPr algn="just">
              <a:lnSpc>
                <a:spcPts val="3312"/>
              </a:lnSpc>
            </a:pPr>
          </a:p>
          <a:p>
            <a:pPr algn="ctr">
              <a:lnSpc>
                <a:spcPts val="3312"/>
              </a:lnSpc>
            </a:pPr>
          </a:p>
        </p:txBody>
      </p:sp>
      <p:sp>
        <p:nvSpPr>
          <p:cNvPr name="TextBox 36" id="36"/>
          <p:cNvSpPr txBox="true"/>
          <p:nvPr/>
        </p:nvSpPr>
        <p:spPr>
          <a:xfrm rot="0">
            <a:off x="2901107" y="2650326"/>
            <a:ext cx="4493505" cy="334391"/>
          </a:xfrm>
          <a:prstGeom prst="rect">
            <a:avLst/>
          </a:prstGeom>
        </p:spPr>
        <p:txBody>
          <a:bodyPr anchor="t" rtlCol="false" tIns="0" lIns="0" bIns="0" rIns="0">
            <a:spAutoFit/>
          </a:bodyPr>
          <a:lstStyle/>
          <a:p>
            <a:pPr algn="ctr">
              <a:lnSpc>
                <a:spcPts val="2331"/>
              </a:lnSpc>
            </a:pPr>
            <a:r>
              <a:rPr lang="en-US" sz="2199" spc="103">
                <a:solidFill>
                  <a:srgbClr val="244DB6"/>
                </a:solidFill>
                <a:latin typeface="Blink Twice Bold"/>
              </a:rPr>
              <a:t>ADS/ SOCIAL MEDIA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CF4"/>
        </a:solidFill>
      </p:bgPr>
    </p:bg>
    <p:spTree>
      <p:nvGrpSpPr>
        <p:cNvPr id="1" name=""/>
        <p:cNvGrpSpPr/>
        <p:nvPr/>
      </p:nvGrpSpPr>
      <p:grpSpPr>
        <a:xfrm>
          <a:off x="0" y="0"/>
          <a:ext cx="0" cy="0"/>
          <a:chOff x="0" y="0"/>
          <a:chExt cx="0" cy="0"/>
        </a:xfrm>
      </p:grpSpPr>
      <p:grpSp>
        <p:nvGrpSpPr>
          <p:cNvPr name="Group 2" id="2"/>
          <p:cNvGrpSpPr/>
          <p:nvPr/>
        </p:nvGrpSpPr>
        <p:grpSpPr>
          <a:xfrm rot="0">
            <a:off x="-2307396" y="-585807"/>
            <a:ext cx="22902791" cy="11458614"/>
            <a:chOff x="0" y="0"/>
            <a:chExt cx="30537055" cy="15278151"/>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7645426" cy="764542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0"/>
              <a:ext cx="7645426" cy="7645426"/>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7632726"/>
              <a:ext cx="7645426" cy="764542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7632726"/>
              <a:ext cx="7645426" cy="7645426"/>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0"/>
              <a:ext cx="7645426" cy="7645426"/>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0"/>
              <a:ext cx="7645426" cy="7645426"/>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7632726"/>
              <a:ext cx="7645426" cy="7645426"/>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7632726"/>
              <a:ext cx="7645426" cy="7645426"/>
            </a:xfrm>
            <a:prstGeom prst="rect">
              <a:avLst/>
            </a:prstGeom>
          </p:spPr>
        </p:pic>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599189"/>
            <a:ext cx="195011" cy="195011"/>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9492800"/>
            <a:ext cx="195011" cy="195011"/>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645677" y="599189"/>
            <a:ext cx="195011" cy="195011"/>
          </a:xfrm>
          <a:prstGeom prst="rect">
            <a:avLst/>
          </a:prstGeom>
        </p:spPr>
      </p:pic>
      <p:grpSp>
        <p:nvGrpSpPr>
          <p:cNvPr name="Group 14" id="14"/>
          <p:cNvGrpSpPr/>
          <p:nvPr/>
        </p:nvGrpSpPr>
        <p:grpSpPr>
          <a:xfrm rot="0">
            <a:off x="1719262" y="2965159"/>
            <a:ext cx="16023920" cy="5637391"/>
            <a:chOff x="0" y="0"/>
            <a:chExt cx="6886962" cy="2422909"/>
          </a:xfrm>
        </p:grpSpPr>
        <p:sp>
          <p:nvSpPr>
            <p:cNvPr name="Freeform 15" id="15"/>
            <p:cNvSpPr/>
            <p:nvPr/>
          </p:nvSpPr>
          <p:spPr>
            <a:xfrm>
              <a:off x="48260" y="48260"/>
              <a:ext cx="6838702" cy="2374649"/>
            </a:xfrm>
            <a:custGeom>
              <a:avLst/>
              <a:gdLst/>
              <a:ahLst/>
              <a:cxnLst/>
              <a:rect r="r" b="b" t="t" l="l"/>
              <a:pathLst>
                <a:path h="2374649" w="6838702">
                  <a:moveTo>
                    <a:pt x="0" y="0"/>
                  </a:moveTo>
                  <a:lnTo>
                    <a:pt x="6838702" y="0"/>
                  </a:lnTo>
                  <a:lnTo>
                    <a:pt x="6838702" y="2374649"/>
                  </a:lnTo>
                  <a:lnTo>
                    <a:pt x="0" y="2374649"/>
                  </a:lnTo>
                  <a:close/>
                </a:path>
              </a:pathLst>
            </a:custGeom>
            <a:solidFill>
              <a:srgbClr val="244DB6"/>
            </a:solidFill>
          </p:spPr>
        </p:sp>
        <p:sp>
          <p:nvSpPr>
            <p:cNvPr name="Freeform 16" id="16"/>
            <p:cNvSpPr/>
            <p:nvPr/>
          </p:nvSpPr>
          <p:spPr>
            <a:xfrm>
              <a:off x="6350" y="6350"/>
              <a:ext cx="6838702" cy="2374649"/>
            </a:xfrm>
            <a:custGeom>
              <a:avLst/>
              <a:gdLst/>
              <a:ahLst/>
              <a:cxnLst/>
              <a:rect r="r" b="b" t="t" l="l"/>
              <a:pathLst>
                <a:path h="2374649" w="6838702">
                  <a:moveTo>
                    <a:pt x="0" y="0"/>
                  </a:moveTo>
                  <a:lnTo>
                    <a:pt x="6838702" y="0"/>
                  </a:lnTo>
                  <a:lnTo>
                    <a:pt x="6838702" y="2374649"/>
                  </a:lnTo>
                  <a:lnTo>
                    <a:pt x="0" y="2374649"/>
                  </a:lnTo>
                  <a:close/>
                </a:path>
              </a:pathLst>
            </a:custGeom>
            <a:solidFill>
              <a:srgbClr val="FFFCF4"/>
            </a:solidFill>
          </p:spPr>
        </p:sp>
        <p:sp>
          <p:nvSpPr>
            <p:cNvPr name="Freeform 17" id="17"/>
            <p:cNvSpPr/>
            <p:nvPr/>
          </p:nvSpPr>
          <p:spPr>
            <a:xfrm>
              <a:off x="0" y="0"/>
              <a:ext cx="6851402" cy="2387349"/>
            </a:xfrm>
            <a:custGeom>
              <a:avLst/>
              <a:gdLst/>
              <a:ahLst/>
              <a:cxnLst/>
              <a:rect r="r" b="b" t="t" l="l"/>
              <a:pathLst>
                <a:path h="2387349" w="6851402">
                  <a:moveTo>
                    <a:pt x="6851402" y="2387349"/>
                  </a:moveTo>
                  <a:lnTo>
                    <a:pt x="0" y="2387349"/>
                  </a:lnTo>
                  <a:lnTo>
                    <a:pt x="0" y="0"/>
                  </a:lnTo>
                  <a:lnTo>
                    <a:pt x="6851402" y="0"/>
                  </a:lnTo>
                  <a:lnTo>
                    <a:pt x="6851402" y="2387349"/>
                  </a:lnTo>
                  <a:close/>
                  <a:moveTo>
                    <a:pt x="12700" y="2374649"/>
                  </a:moveTo>
                  <a:lnTo>
                    <a:pt x="6838702" y="2374649"/>
                  </a:lnTo>
                  <a:lnTo>
                    <a:pt x="6838702" y="12700"/>
                  </a:lnTo>
                  <a:lnTo>
                    <a:pt x="12700" y="12700"/>
                  </a:lnTo>
                  <a:lnTo>
                    <a:pt x="12700" y="2374649"/>
                  </a:lnTo>
                  <a:close/>
                </a:path>
              </a:pathLst>
            </a:custGeom>
            <a:solidFill>
              <a:srgbClr val="244DB6"/>
            </a:solidFill>
          </p:spPr>
        </p:sp>
      </p:grpSp>
      <p:grpSp>
        <p:nvGrpSpPr>
          <p:cNvPr name="Group 18" id="18"/>
          <p:cNvGrpSpPr/>
          <p:nvPr/>
        </p:nvGrpSpPr>
        <p:grpSpPr>
          <a:xfrm rot="0">
            <a:off x="2477001" y="2463153"/>
            <a:ext cx="5341718" cy="1004011"/>
            <a:chOff x="0" y="0"/>
            <a:chExt cx="2745771" cy="516086"/>
          </a:xfrm>
        </p:grpSpPr>
        <p:sp>
          <p:nvSpPr>
            <p:cNvPr name="Freeform 19" id="19"/>
            <p:cNvSpPr/>
            <p:nvPr/>
          </p:nvSpPr>
          <p:spPr>
            <a:xfrm>
              <a:off x="48260" y="48260"/>
              <a:ext cx="2697511" cy="467826"/>
            </a:xfrm>
            <a:custGeom>
              <a:avLst/>
              <a:gdLst/>
              <a:ahLst/>
              <a:cxnLst/>
              <a:rect r="r" b="b" t="t" l="l"/>
              <a:pathLst>
                <a:path h="467826" w="2697511">
                  <a:moveTo>
                    <a:pt x="0" y="0"/>
                  </a:moveTo>
                  <a:lnTo>
                    <a:pt x="2697511" y="0"/>
                  </a:lnTo>
                  <a:lnTo>
                    <a:pt x="2697511" y="467826"/>
                  </a:lnTo>
                  <a:lnTo>
                    <a:pt x="0" y="467826"/>
                  </a:lnTo>
                  <a:close/>
                </a:path>
              </a:pathLst>
            </a:custGeom>
            <a:solidFill>
              <a:srgbClr val="244DB6"/>
            </a:solidFill>
          </p:spPr>
        </p:sp>
        <p:sp>
          <p:nvSpPr>
            <p:cNvPr name="Freeform 20" id="20"/>
            <p:cNvSpPr/>
            <p:nvPr/>
          </p:nvSpPr>
          <p:spPr>
            <a:xfrm>
              <a:off x="6350" y="6350"/>
              <a:ext cx="2697511" cy="467826"/>
            </a:xfrm>
            <a:custGeom>
              <a:avLst/>
              <a:gdLst/>
              <a:ahLst/>
              <a:cxnLst/>
              <a:rect r="r" b="b" t="t" l="l"/>
              <a:pathLst>
                <a:path h="467826" w="2697511">
                  <a:moveTo>
                    <a:pt x="0" y="0"/>
                  </a:moveTo>
                  <a:lnTo>
                    <a:pt x="2697511" y="0"/>
                  </a:lnTo>
                  <a:lnTo>
                    <a:pt x="2697511" y="467826"/>
                  </a:lnTo>
                  <a:lnTo>
                    <a:pt x="0" y="467826"/>
                  </a:lnTo>
                  <a:close/>
                </a:path>
              </a:pathLst>
            </a:custGeom>
            <a:solidFill>
              <a:srgbClr val="FFFCF4"/>
            </a:solidFill>
          </p:spPr>
        </p:sp>
        <p:sp>
          <p:nvSpPr>
            <p:cNvPr name="Freeform 21" id="21"/>
            <p:cNvSpPr/>
            <p:nvPr/>
          </p:nvSpPr>
          <p:spPr>
            <a:xfrm>
              <a:off x="0" y="0"/>
              <a:ext cx="2710211" cy="480526"/>
            </a:xfrm>
            <a:custGeom>
              <a:avLst/>
              <a:gdLst/>
              <a:ahLst/>
              <a:cxnLst/>
              <a:rect r="r" b="b" t="t" l="l"/>
              <a:pathLst>
                <a:path h="480526" w="2710211">
                  <a:moveTo>
                    <a:pt x="2710211" y="480526"/>
                  </a:moveTo>
                  <a:lnTo>
                    <a:pt x="0" y="480526"/>
                  </a:lnTo>
                  <a:lnTo>
                    <a:pt x="0" y="0"/>
                  </a:lnTo>
                  <a:lnTo>
                    <a:pt x="2710211" y="0"/>
                  </a:lnTo>
                  <a:lnTo>
                    <a:pt x="2710211" y="480526"/>
                  </a:lnTo>
                  <a:close/>
                  <a:moveTo>
                    <a:pt x="12700" y="467826"/>
                  </a:moveTo>
                  <a:lnTo>
                    <a:pt x="2697511" y="467826"/>
                  </a:lnTo>
                  <a:lnTo>
                    <a:pt x="2697511" y="12700"/>
                  </a:lnTo>
                  <a:lnTo>
                    <a:pt x="12700" y="12700"/>
                  </a:lnTo>
                  <a:lnTo>
                    <a:pt x="12700" y="467826"/>
                  </a:lnTo>
                  <a:close/>
                </a:path>
              </a:pathLst>
            </a:custGeom>
            <a:solidFill>
              <a:srgbClr val="244DB6"/>
            </a:solidFill>
          </p:spPr>
        </p:sp>
      </p:grpSp>
      <p:pic>
        <p:nvPicPr>
          <p:cNvPr name="Picture 22" id="2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558813" y="5143500"/>
            <a:ext cx="8400124" cy="5630566"/>
          </a:xfrm>
          <a:prstGeom prst="rect">
            <a:avLst/>
          </a:prstGeom>
        </p:spPr>
      </p:pic>
      <p:sp>
        <p:nvSpPr>
          <p:cNvPr name="TextBox 23" id="23"/>
          <p:cNvSpPr txBox="true"/>
          <p:nvPr/>
        </p:nvSpPr>
        <p:spPr>
          <a:xfrm rot="0">
            <a:off x="4597037" y="1028700"/>
            <a:ext cx="9093925" cy="475645"/>
          </a:xfrm>
          <a:prstGeom prst="rect">
            <a:avLst/>
          </a:prstGeom>
        </p:spPr>
        <p:txBody>
          <a:bodyPr anchor="t" rtlCol="false" tIns="0" lIns="0" bIns="0" rIns="0">
            <a:spAutoFit/>
          </a:bodyPr>
          <a:lstStyle/>
          <a:p>
            <a:pPr algn="ctr">
              <a:lnSpc>
                <a:spcPts val="3371"/>
              </a:lnSpc>
            </a:pPr>
            <a:r>
              <a:rPr lang="en-US" sz="3180" spc="149">
                <a:solidFill>
                  <a:srgbClr val="244DB6"/>
                </a:solidFill>
                <a:latin typeface="Blink Twice Bold"/>
              </a:rPr>
              <a:t>RECOMMENDATIONS.</a:t>
            </a:r>
          </a:p>
        </p:txBody>
      </p:sp>
      <p:sp>
        <p:nvSpPr>
          <p:cNvPr name="TextBox 24" id="24"/>
          <p:cNvSpPr txBox="true"/>
          <p:nvPr/>
        </p:nvSpPr>
        <p:spPr>
          <a:xfrm rot="0">
            <a:off x="1719262" y="3466231"/>
            <a:ext cx="15121341" cy="4587621"/>
          </a:xfrm>
          <a:prstGeom prst="rect">
            <a:avLst/>
          </a:prstGeom>
        </p:spPr>
        <p:txBody>
          <a:bodyPr anchor="t" rtlCol="false" tIns="0" lIns="0" bIns="0" rIns="0">
            <a:spAutoFit/>
          </a:bodyPr>
          <a:lstStyle/>
          <a:p>
            <a:pPr algn="just">
              <a:lnSpc>
                <a:spcPts val="3312"/>
              </a:lnSpc>
            </a:pPr>
          </a:p>
          <a:p>
            <a:pPr algn="just" marL="496571" indent="-248285" lvl="1">
              <a:lnSpc>
                <a:spcPts val="3312"/>
              </a:lnSpc>
              <a:buFont typeface="Arial"/>
              <a:buChar char="•"/>
            </a:pPr>
            <a:r>
              <a:rPr lang="en-US" sz="2300">
                <a:solidFill>
                  <a:srgbClr val="5576CB"/>
                </a:solidFill>
                <a:latin typeface="Roboto Mono Light Bold"/>
              </a:rPr>
              <a:t>Whether it's a member or a casual rider both see a serious drop in the winter season. This is because people ignore to use cycle's in winters due to cold weather.</a:t>
            </a:r>
          </a:p>
          <a:p>
            <a:pPr algn="just" marL="496571" indent="-248285" lvl="1">
              <a:lnSpc>
                <a:spcPts val="3312"/>
              </a:lnSpc>
              <a:buFont typeface="Arial"/>
              <a:buChar char="•"/>
            </a:pPr>
            <a:r>
              <a:rPr lang="en-US" sz="2300">
                <a:solidFill>
                  <a:srgbClr val="5576CB"/>
                </a:solidFill>
                <a:latin typeface="Roboto Mono Light Bold"/>
              </a:rPr>
              <a:t>for winters, the company can provide casuals and annual members with winter outfits,(mufflers, gloves, caps, jackets). </a:t>
            </a:r>
          </a:p>
          <a:p>
            <a:pPr algn="just" marL="496571" indent="-248285" lvl="1">
              <a:lnSpc>
                <a:spcPts val="3312"/>
              </a:lnSpc>
              <a:buFont typeface="Arial"/>
              <a:buChar char="•"/>
            </a:pPr>
            <a:r>
              <a:rPr lang="en-US" sz="2300">
                <a:solidFill>
                  <a:srgbClr val="5576CB"/>
                </a:solidFill>
                <a:latin typeface="Roboto Mono Light Bold"/>
              </a:rPr>
              <a:t>The company can also tie up with food chains to provide food to customers at a discounted rate.</a:t>
            </a:r>
          </a:p>
          <a:p>
            <a:pPr algn="just" marL="496571" indent="-248285" lvl="1">
              <a:lnSpc>
                <a:spcPts val="3312"/>
              </a:lnSpc>
              <a:buFont typeface="Arial"/>
              <a:buChar char="•"/>
            </a:pPr>
            <a:r>
              <a:rPr lang="en-US" sz="2300">
                <a:solidFill>
                  <a:srgbClr val="5576CB"/>
                </a:solidFill>
                <a:latin typeface="Roboto Mono Light Bold"/>
              </a:rPr>
              <a:t>The company can start a rental service for cycles for more convenience. </a:t>
            </a:r>
          </a:p>
          <a:p>
            <a:pPr algn="just" marL="496571" indent="-248285" lvl="1">
              <a:lnSpc>
                <a:spcPts val="3312"/>
              </a:lnSpc>
              <a:buFont typeface="Arial"/>
              <a:buChar char="•"/>
            </a:pPr>
            <a:r>
              <a:rPr lang="en-US" sz="2300">
                <a:solidFill>
                  <a:srgbClr val="5576CB"/>
                </a:solidFill>
                <a:latin typeface="Roboto Mono Light Bold"/>
              </a:rPr>
              <a:t>for members, family plans can be launched where the second member can get discount on services. </a:t>
            </a:r>
          </a:p>
        </p:txBody>
      </p:sp>
      <p:sp>
        <p:nvSpPr>
          <p:cNvPr name="TextBox 25" id="25"/>
          <p:cNvSpPr txBox="true"/>
          <p:nvPr/>
        </p:nvSpPr>
        <p:spPr>
          <a:xfrm rot="0">
            <a:off x="2901107" y="2650326"/>
            <a:ext cx="4493505" cy="334391"/>
          </a:xfrm>
          <a:prstGeom prst="rect">
            <a:avLst/>
          </a:prstGeom>
        </p:spPr>
        <p:txBody>
          <a:bodyPr anchor="t" rtlCol="false" tIns="0" lIns="0" bIns="0" rIns="0">
            <a:spAutoFit/>
          </a:bodyPr>
          <a:lstStyle/>
          <a:p>
            <a:pPr algn="ctr">
              <a:lnSpc>
                <a:spcPts val="2331"/>
              </a:lnSpc>
            </a:pPr>
            <a:r>
              <a:rPr lang="en-US" sz="2199" spc="103">
                <a:solidFill>
                  <a:srgbClr val="244DB6"/>
                </a:solidFill>
                <a:latin typeface="Blink Twice Bold"/>
              </a:rPr>
              <a:t>WINTER ARRANGEMNTS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CF4"/>
        </a:solidFill>
      </p:bgPr>
    </p:bg>
    <p:spTree>
      <p:nvGrpSpPr>
        <p:cNvPr id="1" name=""/>
        <p:cNvGrpSpPr/>
        <p:nvPr/>
      </p:nvGrpSpPr>
      <p:grpSpPr>
        <a:xfrm>
          <a:off x="0" y="0"/>
          <a:ext cx="0" cy="0"/>
          <a:chOff x="0" y="0"/>
          <a:chExt cx="0" cy="0"/>
        </a:xfrm>
      </p:grpSpPr>
      <p:grpSp>
        <p:nvGrpSpPr>
          <p:cNvPr name="Group 2" id="2"/>
          <p:cNvGrpSpPr/>
          <p:nvPr/>
        </p:nvGrpSpPr>
        <p:grpSpPr>
          <a:xfrm rot="0">
            <a:off x="-2307396" y="-585807"/>
            <a:ext cx="22902791" cy="11458614"/>
            <a:chOff x="0" y="0"/>
            <a:chExt cx="30537055" cy="15278151"/>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7645426" cy="764542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0"/>
              <a:ext cx="7645426" cy="7645426"/>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7632726"/>
              <a:ext cx="7645426" cy="764542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7632726"/>
              <a:ext cx="7645426" cy="7645426"/>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0"/>
              <a:ext cx="7645426" cy="7645426"/>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0"/>
              <a:ext cx="7645426" cy="7645426"/>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7632726"/>
              <a:ext cx="7645426" cy="7645426"/>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7632726"/>
              <a:ext cx="7645426" cy="7645426"/>
            </a:xfrm>
            <a:prstGeom prst="rect">
              <a:avLst/>
            </a:prstGeom>
          </p:spPr>
        </p:pic>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599189"/>
            <a:ext cx="195011" cy="195011"/>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645677" y="599189"/>
            <a:ext cx="195011" cy="195011"/>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645677" y="9492800"/>
            <a:ext cx="195011" cy="195011"/>
          </a:xfrm>
          <a:prstGeom prst="rect">
            <a:avLst/>
          </a:prstGeom>
        </p:spPr>
      </p:pic>
      <p:grpSp>
        <p:nvGrpSpPr>
          <p:cNvPr name="Group 14" id="14"/>
          <p:cNvGrpSpPr/>
          <p:nvPr/>
        </p:nvGrpSpPr>
        <p:grpSpPr>
          <a:xfrm rot="0">
            <a:off x="9449597" y="2084894"/>
            <a:ext cx="7809703" cy="1464030"/>
            <a:chOff x="0" y="0"/>
            <a:chExt cx="3356552" cy="629229"/>
          </a:xfrm>
        </p:grpSpPr>
        <p:sp>
          <p:nvSpPr>
            <p:cNvPr name="Freeform 15" id="15"/>
            <p:cNvSpPr/>
            <p:nvPr/>
          </p:nvSpPr>
          <p:spPr>
            <a:xfrm>
              <a:off x="48260" y="48260"/>
              <a:ext cx="3308292" cy="580969"/>
            </a:xfrm>
            <a:custGeom>
              <a:avLst/>
              <a:gdLst/>
              <a:ahLst/>
              <a:cxnLst/>
              <a:rect r="r" b="b" t="t" l="l"/>
              <a:pathLst>
                <a:path h="580969" w="3308292">
                  <a:moveTo>
                    <a:pt x="0" y="0"/>
                  </a:moveTo>
                  <a:lnTo>
                    <a:pt x="3308292" y="0"/>
                  </a:lnTo>
                  <a:lnTo>
                    <a:pt x="3308292" y="580969"/>
                  </a:lnTo>
                  <a:lnTo>
                    <a:pt x="0" y="580969"/>
                  </a:lnTo>
                  <a:close/>
                </a:path>
              </a:pathLst>
            </a:custGeom>
            <a:solidFill>
              <a:srgbClr val="244DB6"/>
            </a:solidFill>
          </p:spPr>
        </p:sp>
        <p:sp>
          <p:nvSpPr>
            <p:cNvPr name="Freeform 16" id="16"/>
            <p:cNvSpPr/>
            <p:nvPr/>
          </p:nvSpPr>
          <p:spPr>
            <a:xfrm>
              <a:off x="6350" y="6350"/>
              <a:ext cx="3308292" cy="580969"/>
            </a:xfrm>
            <a:custGeom>
              <a:avLst/>
              <a:gdLst/>
              <a:ahLst/>
              <a:cxnLst/>
              <a:rect r="r" b="b" t="t" l="l"/>
              <a:pathLst>
                <a:path h="580969" w="3308292">
                  <a:moveTo>
                    <a:pt x="0" y="0"/>
                  </a:moveTo>
                  <a:lnTo>
                    <a:pt x="3308292" y="0"/>
                  </a:lnTo>
                  <a:lnTo>
                    <a:pt x="3308292" y="580969"/>
                  </a:lnTo>
                  <a:lnTo>
                    <a:pt x="0" y="580969"/>
                  </a:lnTo>
                  <a:close/>
                </a:path>
              </a:pathLst>
            </a:custGeom>
            <a:solidFill>
              <a:srgbClr val="FFFCF4"/>
            </a:solidFill>
          </p:spPr>
        </p:sp>
        <p:sp>
          <p:nvSpPr>
            <p:cNvPr name="Freeform 17" id="17"/>
            <p:cNvSpPr/>
            <p:nvPr/>
          </p:nvSpPr>
          <p:spPr>
            <a:xfrm>
              <a:off x="0" y="0"/>
              <a:ext cx="3320992" cy="593669"/>
            </a:xfrm>
            <a:custGeom>
              <a:avLst/>
              <a:gdLst/>
              <a:ahLst/>
              <a:cxnLst/>
              <a:rect r="r" b="b" t="t" l="l"/>
              <a:pathLst>
                <a:path h="593669" w="3320992">
                  <a:moveTo>
                    <a:pt x="3320992" y="593669"/>
                  </a:moveTo>
                  <a:lnTo>
                    <a:pt x="0" y="593669"/>
                  </a:lnTo>
                  <a:lnTo>
                    <a:pt x="0" y="0"/>
                  </a:lnTo>
                  <a:lnTo>
                    <a:pt x="3320992" y="0"/>
                  </a:lnTo>
                  <a:lnTo>
                    <a:pt x="3320992" y="593669"/>
                  </a:lnTo>
                  <a:close/>
                  <a:moveTo>
                    <a:pt x="12700" y="580969"/>
                  </a:moveTo>
                  <a:lnTo>
                    <a:pt x="3308292" y="580969"/>
                  </a:lnTo>
                  <a:lnTo>
                    <a:pt x="3308292" y="12700"/>
                  </a:lnTo>
                  <a:lnTo>
                    <a:pt x="12700" y="12700"/>
                  </a:lnTo>
                  <a:lnTo>
                    <a:pt x="12700" y="580969"/>
                  </a:lnTo>
                  <a:close/>
                </a:path>
              </a:pathLst>
            </a:custGeom>
            <a:solidFill>
              <a:srgbClr val="244DB6"/>
            </a:solidFill>
          </p:spPr>
        </p:sp>
      </p:grpSp>
      <p:grpSp>
        <p:nvGrpSpPr>
          <p:cNvPr name="Group 18" id="18"/>
          <p:cNvGrpSpPr/>
          <p:nvPr/>
        </p:nvGrpSpPr>
        <p:grpSpPr>
          <a:xfrm rot="0">
            <a:off x="9449597" y="3988019"/>
            <a:ext cx="7809703" cy="1464030"/>
            <a:chOff x="0" y="0"/>
            <a:chExt cx="3356552" cy="629229"/>
          </a:xfrm>
        </p:grpSpPr>
        <p:sp>
          <p:nvSpPr>
            <p:cNvPr name="Freeform 19" id="19"/>
            <p:cNvSpPr/>
            <p:nvPr/>
          </p:nvSpPr>
          <p:spPr>
            <a:xfrm>
              <a:off x="48260" y="48260"/>
              <a:ext cx="3308292" cy="580969"/>
            </a:xfrm>
            <a:custGeom>
              <a:avLst/>
              <a:gdLst/>
              <a:ahLst/>
              <a:cxnLst/>
              <a:rect r="r" b="b" t="t" l="l"/>
              <a:pathLst>
                <a:path h="580969" w="3308292">
                  <a:moveTo>
                    <a:pt x="0" y="0"/>
                  </a:moveTo>
                  <a:lnTo>
                    <a:pt x="3308292" y="0"/>
                  </a:lnTo>
                  <a:lnTo>
                    <a:pt x="3308292" y="580969"/>
                  </a:lnTo>
                  <a:lnTo>
                    <a:pt x="0" y="580969"/>
                  </a:lnTo>
                  <a:close/>
                </a:path>
              </a:pathLst>
            </a:custGeom>
            <a:solidFill>
              <a:srgbClr val="244DB6"/>
            </a:solidFill>
          </p:spPr>
        </p:sp>
        <p:sp>
          <p:nvSpPr>
            <p:cNvPr name="Freeform 20" id="20"/>
            <p:cNvSpPr/>
            <p:nvPr/>
          </p:nvSpPr>
          <p:spPr>
            <a:xfrm>
              <a:off x="6350" y="6350"/>
              <a:ext cx="3308292" cy="580969"/>
            </a:xfrm>
            <a:custGeom>
              <a:avLst/>
              <a:gdLst/>
              <a:ahLst/>
              <a:cxnLst/>
              <a:rect r="r" b="b" t="t" l="l"/>
              <a:pathLst>
                <a:path h="580969" w="3308292">
                  <a:moveTo>
                    <a:pt x="0" y="0"/>
                  </a:moveTo>
                  <a:lnTo>
                    <a:pt x="3308292" y="0"/>
                  </a:lnTo>
                  <a:lnTo>
                    <a:pt x="3308292" y="580969"/>
                  </a:lnTo>
                  <a:lnTo>
                    <a:pt x="0" y="580969"/>
                  </a:lnTo>
                  <a:close/>
                </a:path>
              </a:pathLst>
            </a:custGeom>
            <a:solidFill>
              <a:srgbClr val="FFFCF4"/>
            </a:solidFill>
          </p:spPr>
        </p:sp>
        <p:sp>
          <p:nvSpPr>
            <p:cNvPr name="Freeform 21" id="21"/>
            <p:cNvSpPr/>
            <p:nvPr/>
          </p:nvSpPr>
          <p:spPr>
            <a:xfrm>
              <a:off x="0" y="0"/>
              <a:ext cx="3320992" cy="593669"/>
            </a:xfrm>
            <a:custGeom>
              <a:avLst/>
              <a:gdLst/>
              <a:ahLst/>
              <a:cxnLst/>
              <a:rect r="r" b="b" t="t" l="l"/>
              <a:pathLst>
                <a:path h="593669" w="3320992">
                  <a:moveTo>
                    <a:pt x="3320992" y="593669"/>
                  </a:moveTo>
                  <a:lnTo>
                    <a:pt x="0" y="593669"/>
                  </a:lnTo>
                  <a:lnTo>
                    <a:pt x="0" y="0"/>
                  </a:lnTo>
                  <a:lnTo>
                    <a:pt x="3320992" y="0"/>
                  </a:lnTo>
                  <a:lnTo>
                    <a:pt x="3320992" y="593669"/>
                  </a:lnTo>
                  <a:close/>
                  <a:moveTo>
                    <a:pt x="12700" y="580969"/>
                  </a:moveTo>
                  <a:lnTo>
                    <a:pt x="3308292" y="580969"/>
                  </a:lnTo>
                  <a:lnTo>
                    <a:pt x="3308292" y="12700"/>
                  </a:lnTo>
                  <a:lnTo>
                    <a:pt x="12700" y="12700"/>
                  </a:lnTo>
                  <a:lnTo>
                    <a:pt x="12700" y="580969"/>
                  </a:lnTo>
                  <a:close/>
                </a:path>
              </a:pathLst>
            </a:custGeom>
            <a:solidFill>
              <a:srgbClr val="244DB6"/>
            </a:solidFill>
          </p:spPr>
        </p:sp>
      </p:grpSp>
      <p:grpSp>
        <p:nvGrpSpPr>
          <p:cNvPr name="Group 22" id="22"/>
          <p:cNvGrpSpPr/>
          <p:nvPr/>
        </p:nvGrpSpPr>
        <p:grpSpPr>
          <a:xfrm rot="0">
            <a:off x="9449597" y="5891144"/>
            <a:ext cx="7809703" cy="1464030"/>
            <a:chOff x="0" y="0"/>
            <a:chExt cx="3356552" cy="629229"/>
          </a:xfrm>
        </p:grpSpPr>
        <p:sp>
          <p:nvSpPr>
            <p:cNvPr name="Freeform 23" id="23"/>
            <p:cNvSpPr/>
            <p:nvPr/>
          </p:nvSpPr>
          <p:spPr>
            <a:xfrm>
              <a:off x="48260" y="48260"/>
              <a:ext cx="3308292" cy="580969"/>
            </a:xfrm>
            <a:custGeom>
              <a:avLst/>
              <a:gdLst/>
              <a:ahLst/>
              <a:cxnLst/>
              <a:rect r="r" b="b" t="t" l="l"/>
              <a:pathLst>
                <a:path h="580969" w="3308292">
                  <a:moveTo>
                    <a:pt x="0" y="0"/>
                  </a:moveTo>
                  <a:lnTo>
                    <a:pt x="3308292" y="0"/>
                  </a:lnTo>
                  <a:lnTo>
                    <a:pt x="3308292" y="580969"/>
                  </a:lnTo>
                  <a:lnTo>
                    <a:pt x="0" y="580969"/>
                  </a:lnTo>
                  <a:close/>
                </a:path>
              </a:pathLst>
            </a:custGeom>
            <a:solidFill>
              <a:srgbClr val="244DB6"/>
            </a:solidFill>
          </p:spPr>
        </p:sp>
        <p:sp>
          <p:nvSpPr>
            <p:cNvPr name="Freeform 24" id="24"/>
            <p:cNvSpPr/>
            <p:nvPr/>
          </p:nvSpPr>
          <p:spPr>
            <a:xfrm>
              <a:off x="6350" y="6350"/>
              <a:ext cx="3308292" cy="580969"/>
            </a:xfrm>
            <a:custGeom>
              <a:avLst/>
              <a:gdLst/>
              <a:ahLst/>
              <a:cxnLst/>
              <a:rect r="r" b="b" t="t" l="l"/>
              <a:pathLst>
                <a:path h="580969" w="3308292">
                  <a:moveTo>
                    <a:pt x="0" y="0"/>
                  </a:moveTo>
                  <a:lnTo>
                    <a:pt x="3308292" y="0"/>
                  </a:lnTo>
                  <a:lnTo>
                    <a:pt x="3308292" y="580969"/>
                  </a:lnTo>
                  <a:lnTo>
                    <a:pt x="0" y="580969"/>
                  </a:lnTo>
                  <a:close/>
                </a:path>
              </a:pathLst>
            </a:custGeom>
            <a:solidFill>
              <a:srgbClr val="FFFCF4"/>
            </a:solidFill>
          </p:spPr>
        </p:sp>
        <p:sp>
          <p:nvSpPr>
            <p:cNvPr name="Freeform 25" id="25"/>
            <p:cNvSpPr/>
            <p:nvPr/>
          </p:nvSpPr>
          <p:spPr>
            <a:xfrm>
              <a:off x="0" y="0"/>
              <a:ext cx="3320992" cy="593669"/>
            </a:xfrm>
            <a:custGeom>
              <a:avLst/>
              <a:gdLst/>
              <a:ahLst/>
              <a:cxnLst/>
              <a:rect r="r" b="b" t="t" l="l"/>
              <a:pathLst>
                <a:path h="593669" w="3320992">
                  <a:moveTo>
                    <a:pt x="3320992" y="593669"/>
                  </a:moveTo>
                  <a:lnTo>
                    <a:pt x="0" y="593669"/>
                  </a:lnTo>
                  <a:lnTo>
                    <a:pt x="0" y="0"/>
                  </a:lnTo>
                  <a:lnTo>
                    <a:pt x="3320992" y="0"/>
                  </a:lnTo>
                  <a:lnTo>
                    <a:pt x="3320992" y="593669"/>
                  </a:lnTo>
                  <a:close/>
                  <a:moveTo>
                    <a:pt x="12700" y="580969"/>
                  </a:moveTo>
                  <a:lnTo>
                    <a:pt x="3308292" y="580969"/>
                  </a:lnTo>
                  <a:lnTo>
                    <a:pt x="3308292" y="12700"/>
                  </a:lnTo>
                  <a:lnTo>
                    <a:pt x="12700" y="12700"/>
                  </a:lnTo>
                  <a:lnTo>
                    <a:pt x="12700" y="580969"/>
                  </a:lnTo>
                  <a:close/>
                </a:path>
              </a:pathLst>
            </a:custGeom>
            <a:solidFill>
              <a:srgbClr val="244DB6"/>
            </a:solidFill>
          </p:spPr>
        </p:sp>
      </p:grpSp>
      <p:grpSp>
        <p:nvGrpSpPr>
          <p:cNvPr name="Group 26" id="26"/>
          <p:cNvGrpSpPr/>
          <p:nvPr/>
        </p:nvGrpSpPr>
        <p:grpSpPr>
          <a:xfrm rot="0">
            <a:off x="9449597" y="7794270"/>
            <a:ext cx="7809703" cy="1464030"/>
            <a:chOff x="0" y="0"/>
            <a:chExt cx="3356552" cy="629229"/>
          </a:xfrm>
        </p:grpSpPr>
        <p:sp>
          <p:nvSpPr>
            <p:cNvPr name="Freeform 27" id="27"/>
            <p:cNvSpPr/>
            <p:nvPr/>
          </p:nvSpPr>
          <p:spPr>
            <a:xfrm>
              <a:off x="48260" y="48260"/>
              <a:ext cx="3308292" cy="580969"/>
            </a:xfrm>
            <a:custGeom>
              <a:avLst/>
              <a:gdLst/>
              <a:ahLst/>
              <a:cxnLst/>
              <a:rect r="r" b="b" t="t" l="l"/>
              <a:pathLst>
                <a:path h="580969" w="3308292">
                  <a:moveTo>
                    <a:pt x="0" y="0"/>
                  </a:moveTo>
                  <a:lnTo>
                    <a:pt x="3308292" y="0"/>
                  </a:lnTo>
                  <a:lnTo>
                    <a:pt x="3308292" y="580969"/>
                  </a:lnTo>
                  <a:lnTo>
                    <a:pt x="0" y="580969"/>
                  </a:lnTo>
                  <a:close/>
                </a:path>
              </a:pathLst>
            </a:custGeom>
            <a:solidFill>
              <a:srgbClr val="244DB6"/>
            </a:solidFill>
          </p:spPr>
        </p:sp>
        <p:sp>
          <p:nvSpPr>
            <p:cNvPr name="Freeform 28" id="28"/>
            <p:cNvSpPr/>
            <p:nvPr/>
          </p:nvSpPr>
          <p:spPr>
            <a:xfrm>
              <a:off x="6350" y="6350"/>
              <a:ext cx="3308292" cy="580969"/>
            </a:xfrm>
            <a:custGeom>
              <a:avLst/>
              <a:gdLst/>
              <a:ahLst/>
              <a:cxnLst/>
              <a:rect r="r" b="b" t="t" l="l"/>
              <a:pathLst>
                <a:path h="580969" w="3308292">
                  <a:moveTo>
                    <a:pt x="0" y="0"/>
                  </a:moveTo>
                  <a:lnTo>
                    <a:pt x="3308292" y="0"/>
                  </a:lnTo>
                  <a:lnTo>
                    <a:pt x="3308292" y="580969"/>
                  </a:lnTo>
                  <a:lnTo>
                    <a:pt x="0" y="580969"/>
                  </a:lnTo>
                  <a:close/>
                </a:path>
              </a:pathLst>
            </a:custGeom>
            <a:solidFill>
              <a:srgbClr val="FFFCF4"/>
            </a:solidFill>
          </p:spPr>
        </p:sp>
        <p:sp>
          <p:nvSpPr>
            <p:cNvPr name="Freeform 29" id="29"/>
            <p:cNvSpPr/>
            <p:nvPr/>
          </p:nvSpPr>
          <p:spPr>
            <a:xfrm>
              <a:off x="0" y="0"/>
              <a:ext cx="3320992" cy="593669"/>
            </a:xfrm>
            <a:custGeom>
              <a:avLst/>
              <a:gdLst/>
              <a:ahLst/>
              <a:cxnLst/>
              <a:rect r="r" b="b" t="t" l="l"/>
              <a:pathLst>
                <a:path h="593669" w="3320992">
                  <a:moveTo>
                    <a:pt x="3320992" y="593669"/>
                  </a:moveTo>
                  <a:lnTo>
                    <a:pt x="0" y="593669"/>
                  </a:lnTo>
                  <a:lnTo>
                    <a:pt x="0" y="0"/>
                  </a:lnTo>
                  <a:lnTo>
                    <a:pt x="3320992" y="0"/>
                  </a:lnTo>
                  <a:lnTo>
                    <a:pt x="3320992" y="593669"/>
                  </a:lnTo>
                  <a:close/>
                  <a:moveTo>
                    <a:pt x="12700" y="580969"/>
                  </a:moveTo>
                  <a:lnTo>
                    <a:pt x="3308292" y="580969"/>
                  </a:lnTo>
                  <a:lnTo>
                    <a:pt x="3308292" y="12700"/>
                  </a:lnTo>
                  <a:lnTo>
                    <a:pt x="12700" y="12700"/>
                  </a:lnTo>
                  <a:lnTo>
                    <a:pt x="12700" y="580969"/>
                  </a:lnTo>
                  <a:close/>
                </a:path>
              </a:pathLst>
            </a:custGeom>
            <a:solidFill>
              <a:srgbClr val="244DB6"/>
            </a:solidFill>
          </p:spPr>
        </p:sp>
      </p:grpSp>
      <p:pic>
        <p:nvPicPr>
          <p:cNvPr name="Picture 30" id="3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6081" y="1574877"/>
            <a:ext cx="9087919" cy="7683423"/>
          </a:xfrm>
          <a:prstGeom prst="rect">
            <a:avLst/>
          </a:prstGeom>
        </p:spPr>
      </p:pic>
      <p:pic>
        <p:nvPicPr>
          <p:cNvPr name="Picture 31" id="3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9492800"/>
            <a:ext cx="195011" cy="195011"/>
          </a:xfrm>
          <a:prstGeom prst="rect">
            <a:avLst/>
          </a:prstGeom>
        </p:spPr>
      </p:pic>
      <p:sp>
        <p:nvSpPr>
          <p:cNvPr name="TextBox 32" id="32"/>
          <p:cNvSpPr txBox="true"/>
          <p:nvPr/>
        </p:nvSpPr>
        <p:spPr>
          <a:xfrm rot="0">
            <a:off x="9726861" y="2493707"/>
            <a:ext cx="7532439" cy="438150"/>
          </a:xfrm>
          <a:prstGeom prst="rect">
            <a:avLst/>
          </a:prstGeom>
        </p:spPr>
        <p:txBody>
          <a:bodyPr anchor="t" rtlCol="false" tIns="0" lIns="0" bIns="0" rIns="0">
            <a:spAutoFit/>
          </a:bodyPr>
          <a:lstStyle/>
          <a:p>
            <a:pPr>
              <a:lnSpc>
                <a:spcPts val="3499"/>
              </a:lnSpc>
            </a:pPr>
            <a:r>
              <a:rPr lang="en-US" sz="2916">
                <a:solidFill>
                  <a:srgbClr val="244DB6"/>
                </a:solidFill>
                <a:latin typeface="Roboto Mono Regular Italics"/>
              </a:rPr>
              <a:t>kumarullas30@gmail.com</a:t>
            </a:r>
          </a:p>
        </p:txBody>
      </p:sp>
      <p:sp>
        <p:nvSpPr>
          <p:cNvPr name="TextBox 33" id="33"/>
          <p:cNvSpPr txBox="true"/>
          <p:nvPr/>
        </p:nvSpPr>
        <p:spPr>
          <a:xfrm rot="0">
            <a:off x="9726861" y="4177757"/>
            <a:ext cx="7532439" cy="876300"/>
          </a:xfrm>
          <a:prstGeom prst="rect">
            <a:avLst/>
          </a:prstGeom>
        </p:spPr>
        <p:txBody>
          <a:bodyPr anchor="t" rtlCol="false" tIns="0" lIns="0" bIns="0" rIns="0">
            <a:spAutoFit/>
          </a:bodyPr>
          <a:lstStyle/>
          <a:p>
            <a:pPr>
              <a:lnSpc>
                <a:spcPts val="3499"/>
              </a:lnSpc>
            </a:pPr>
            <a:r>
              <a:rPr lang="en-US" sz="2916">
                <a:solidFill>
                  <a:srgbClr val="244DB6"/>
                </a:solidFill>
                <a:latin typeface="Roboto Mono Regular Italics"/>
              </a:rPr>
              <a:t>https://www.linkedin.com/in/ullas-kumar-bherav-2058b813b/</a:t>
            </a:r>
          </a:p>
        </p:txBody>
      </p:sp>
      <p:sp>
        <p:nvSpPr>
          <p:cNvPr name="TextBox 34" id="34"/>
          <p:cNvSpPr txBox="true"/>
          <p:nvPr/>
        </p:nvSpPr>
        <p:spPr>
          <a:xfrm rot="0">
            <a:off x="9726861" y="6299958"/>
            <a:ext cx="7532439" cy="438150"/>
          </a:xfrm>
          <a:prstGeom prst="rect">
            <a:avLst/>
          </a:prstGeom>
        </p:spPr>
        <p:txBody>
          <a:bodyPr anchor="t" rtlCol="false" tIns="0" lIns="0" bIns="0" rIns="0">
            <a:spAutoFit/>
          </a:bodyPr>
          <a:lstStyle/>
          <a:p>
            <a:pPr>
              <a:lnSpc>
                <a:spcPts val="3499"/>
              </a:lnSpc>
            </a:pPr>
            <a:r>
              <a:rPr lang="en-US" sz="2916">
                <a:solidFill>
                  <a:srgbClr val="244DB6"/>
                </a:solidFill>
                <a:latin typeface="Roboto Mono Regular Italics"/>
              </a:rPr>
              <a:t>7018810276</a:t>
            </a:r>
          </a:p>
        </p:txBody>
      </p:sp>
      <p:sp>
        <p:nvSpPr>
          <p:cNvPr name="TextBox 35" id="35"/>
          <p:cNvSpPr txBox="true"/>
          <p:nvPr/>
        </p:nvSpPr>
        <p:spPr>
          <a:xfrm rot="0">
            <a:off x="9726861" y="7984008"/>
            <a:ext cx="7532439" cy="876300"/>
          </a:xfrm>
          <a:prstGeom prst="rect">
            <a:avLst/>
          </a:prstGeom>
        </p:spPr>
        <p:txBody>
          <a:bodyPr anchor="t" rtlCol="false" tIns="0" lIns="0" bIns="0" rIns="0">
            <a:spAutoFit/>
          </a:bodyPr>
          <a:lstStyle/>
          <a:p>
            <a:pPr>
              <a:lnSpc>
                <a:spcPts val="3499"/>
              </a:lnSpc>
            </a:pPr>
            <a:r>
              <a:rPr lang="en-US" sz="2916">
                <a:solidFill>
                  <a:srgbClr val="244DB6"/>
                </a:solidFill>
                <a:latin typeface="Roboto Mono Regular Italics"/>
              </a:rPr>
              <a:t>https://twitter.com/UllasKu12676573</a:t>
            </a:r>
          </a:p>
        </p:txBody>
      </p:sp>
      <p:sp>
        <p:nvSpPr>
          <p:cNvPr name="TextBox 36" id="36"/>
          <p:cNvSpPr txBox="true"/>
          <p:nvPr/>
        </p:nvSpPr>
        <p:spPr>
          <a:xfrm rot="0">
            <a:off x="9449597" y="947200"/>
            <a:ext cx="7561535" cy="466471"/>
          </a:xfrm>
          <a:prstGeom prst="rect">
            <a:avLst/>
          </a:prstGeom>
        </p:spPr>
        <p:txBody>
          <a:bodyPr anchor="t" rtlCol="false" tIns="0" lIns="0" bIns="0" rIns="0">
            <a:spAutoFit/>
          </a:bodyPr>
          <a:lstStyle/>
          <a:p>
            <a:pPr algn="ctr">
              <a:lnSpc>
                <a:spcPts val="3392"/>
              </a:lnSpc>
            </a:pPr>
            <a:r>
              <a:rPr lang="en-US" sz="3200" spc="150">
                <a:solidFill>
                  <a:srgbClr val="244DB6"/>
                </a:solidFill>
                <a:latin typeface="Blink Twice Bold"/>
              </a:rPr>
              <a:t>CONTACT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CF4"/>
        </a:solidFill>
      </p:bgPr>
    </p:bg>
    <p:spTree>
      <p:nvGrpSpPr>
        <p:cNvPr id="1" name=""/>
        <p:cNvGrpSpPr/>
        <p:nvPr/>
      </p:nvGrpSpPr>
      <p:grpSpPr>
        <a:xfrm>
          <a:off x="0" y="0"/>
          <a:ext cx="0" cy="0"/>
          <a:chOff x="0" y="0"/>
          <a:chExt cx="0" cy="0"/>
        </a:xfrm>
      </p:grpSpPr>
      <p:grpSp>
        <p:nvGrpSpPr>
          <p:cNvPr name="Group 2" id="2"/>
          <p:cNvGrpSpPr/>
          <p:nvPr/>
        </p:nvGrpSpPr>
        <p:grpSpPr>
          <a:xfrm rot="0">
            <a:off x="-2307396" y="-585807"/>
            <a:ext cx="22902791" cy="11458614"/>
            <a:chOff x="0" y="0"/>
            <a:chExt cx="30537055" cy="15278151"/>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7645426" cy="764542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0"/>
              <a:ext cx="7645426" cy="7645426"/>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7632726"/>
              <a:ext cx="7645426" cy="764542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7632726"/>
              <a:ext cx="7645426" cy="7645426"/>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0"/>
              <a:ext cx="7645426" cy="7645426"/>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0"/>
              <a:ext cx="7645426" cy="7645426"/>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7632726"/>
              <a:ext cx="7645426" cy="7645426"/>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7632726"/>
              <a:ext cx="7645426" cy="7645426"/>
            </a:xfrm>
            <a:prstGeom prst="rect">
              <a:avLst/>
            </a:prstGeom>
          </p:spPr>
        </p:pic>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599189"/>
            <a:ext cx="195011" cy="195011"/>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9492800"/>
            <a:ext cx="195011" cy="195011"/>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645677" y="599189"/>
            <a:ext cx="195011" cy="195011"/>
          </a:xfrm>
          <a:prstGeom prst="rect">
            <a:avLst/>
          </a:prstGeom>
        </p:spPr>
      </p:pic>
      <p:grpSp>
        <p:nvGrpSpPr>
          <p:cNvPr name="Group 14" id="14"/>
          <p:cNvGrpSpPr/>
          <p:nvPr/>
        </p:nvGrpSpPr>
        <p:grpSpPr>
          <a:xfrm rot="0">
            <a:off x="5449908" y="4476808"/>
            <a:ext cx="7376709" cy="1333384"/>
            <a:chOff x="0" y="0"/>
            <a:chExt cx="2745771" cy="496314"/>
          </a:xfrm>
        </p:grpSpPr>
        <p:sp>
          <p:nvSpPr>
            <p:cNvPr name="Freeform 15" id="15"/>
            <p:cNvSpPr/>
            <p:nvPr/>
          </p:nvSpPr>
          <p:spPr>
            <a:xfrm>
              <a:off x="48260" y="48260"/>
              <a:ext cx="2697511" cy="448054"/>
            </a:xfrm>
            <a:custGeom>
              <a:avLst/>
              <a:gdLst/>
              <a:ahLst/>
              <a:cxnLst/>
              <a:rect r="r" b="b" t="t" l="l"/>
              <a:pathLst>
                <a:path h="448054" w="2697511">
                  <a:moveTo>
                    <a:pt x="0" y="0"/>
                  </a:moveTo>
                  <a:lnTo>
                    <a:pt x="2697511" y="0"/>
                  </a:lnTo>
                  <a:lnTo>
                    <a:pt x="2697511" y="448054"/>
                  </a:lnTo>
                  <a:lnTo>
                    <a:pt x="0" y="448054"/>
                  </a:lnTo>
                  <a:close/>
                </a:path>
              </a:pathLst>
            </a:custGeom>
            <a:solidFill>
              <a:srgbClr val="244DB6"/>
            </a:solidFill>
          </p:spPr>
        </p:sp>
        <p:sp>
          <p:nvSpPr>
            <p:cNvPr name="Freeform 16" id="16"/>
            <p:cNvSpPr/>
            <p:nvPr/>
          </p:nvSpPr>
          <p:spPr>
            <a:xfrm>
              <a:off x="6350" y="6350"/>
              <a:ext cx="2697511" cy="448054"/>
            </a:xfrm>
            <a:custGeom>
              <a:avLst/>
              <a:gdLst/>
              <a:ahLst/>
              <a:cxnLst/>
              <a:rect r="r" b="b" t="t" l="l"/>
              <a:pathLst>
                <a:path h="448054" w="2697511">
                  <a:moveTo>
                    <a:pt x="0" y="0"/>
                  </a:moveTo>
                  <a:lnTo>
                    <a:pt x="2697511" y="0"/>
                  </a:lnTo>
                  <a:lnTo>
                    <a:pt x="2697511" y="448054"/>
                  </a:lnTo>
                  <a:lnTo>
                    <a:pt x="0" y="448054"/>
                  </a:lnTo>
                  <a:close/>
                </a:path>
              </a:pathLst>
            </a:custGeom>
            <a:solidFill>
              <a:srgbClr val="FFFCF4"/>
            </a:solidFill>
          </p:spPr>
        </p:sp>
        <p:sp>
          <p:nvSpPr>
            <p:cNvPr name="Freeform 17" id="17"/>
            <p:cNvSpPr/>
            <p:nvPr/>
          </p:nvSpPr>
          <p:spPr>
            <a:xfrm>
              <a:off x="0" y="0"/>
              <a:ext cx="2710211" cy="460754"/>
            </a:xfrm>
            <a:custGeom>
              <a:avLst/>
              <a:gdLst/>
              <a:ahLst/>
              <a:cxnLst/>
              <a:rect r="r" b="b" t="t" l="l"/>
              <a:pathLst>
                <a:path h="460754" w="2710211">
                  <a:moveTo>
                    <a:pt x="2710211" y="460754"/>
                  </a:moveTo>
                  <a:lnTo>
                    <a:pt x="0" y="460754"/>
                  </a:lnTo>
                  <a:lnTo>
                    <a:pt x="0" y="0"/>
                  </a:lnTo>
                  <a:lnTo>
                    <a:pt x="2710211" y="0"/>
                  </a:lnTo>
                  <a:lnTo>
                    <a:pt x="2710211" y="460754"/>
                  </a:lnTo>
                  <a:close/>
                  <a:moveTo>
                    <a:pt x="12700" y="448054"/>
                  </a:moveTo>
                  <a:lnTo>
                    <a:pt x="2697511" y="448054"/>
                  </a:lnTo>
                  <a:lnTo>
                    <a:pt x="2697511" y="12700"/>
                  </a:lnTo>
                  <a:lnTo>
                    <a:pt x="12700" y="12700"/>
                  </a:lnTo>
                  <a:lnTo>
                    <a:pt x="12700" y="448054"/>
                  </a:lnTo>
                  <a:close/>
                </a:path>
              </a:pathLst>
            </a:custGeom>
            <a:solidFill>
              <a:srgbClr val="244DB6"/>
            </a:solidFill>
          </p:spPr>
        </p:sp>
      </p:grpSp>
      <p:pic>
        <p:nvPicPr>
          <p:cNvPr name="Picture 18" id="1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3818" t="16476" r="56638" b="70703"/>
          <a:stretch>
            <a:fillRect/>
          </a:stretch>
        </p:blipFill>
        <p:spPr>
          <a:xfrm flipH="false" flipV="false" rot="0">
            <a:off x="8495014" y="2679285"/>
            <a:ext cx="1299616" cy="1377205"/>
          </a:xfrm>
          <a:prstGeom prst="rect">
            <a:avLst/>
          </a:prstGeom>
        </p:spPr>
      </p:pic>
      <p:sp>
        <p:nvSpPr>
          <p:cNvPr name="TextBox 19" id="19"/>
          <p:cNvSpPr txBox="true"/>
          <p:nvPr/>
        </p:nvSpPr>
        <p:spPr>
          <a:xfrm rot="0">
            <a:off x="6627817" y="4939168"/>
            <a:ext cx="5034010" cy="461781"/>
          </a:xfrm>
          <a:prstGeom prst="rect">
            <a:avLst/>
          </a:prstGeom>
        </p:spPr>
        <p:txBody>
          <a:bodyPr anchor="t" rtlCol="false" tIns="0" lIns="0" bIns="0" rIns="0">
            <a:spAutoFit/>
          </a:bodyPr>
          <a:lstStyle/>
          <a:p>
            <a:pPr algn="ctr">
              <a:lnSpc>
                <a:spcPts val="3220"/>
              </a:lnSpc>
            </a:pPr>
            <a:r>
              <a:rPr lang="en-US" sz="3038" spc="142">
                <a:solidFill>
                  <a:srgbClr val="244DB6"/>
                </a:solidFill>
                <a:latin typeface="Blink Twice"/>
              </a:rPr>
              <a:t>THANK YOU</a:t>
            </a:r>
          </a:p>
        </p:txBody>
      </p:sp>
      <p:pic>
        <p:nvPicPr>
          <p:cNvPr name="Picture 20" id="2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645677" y="9492800"/>
            <a:ext cx="195011" cy="195011"/>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CF4"/>
        </a:solidFill>
      </p:bgPr>
    </p:bg>
    <p:spTree>
      <p:nvGrpSpPr>
        <p:cNvPr id="1" name=""/>
        <p:cNvGrpSpPr/>
        <p:nvPr/>
      </p:nvGrpSpPr>
      <p:grpSpPr>
        <a:xfrm>
          <a:off x="0" y="0"/>
          <a:ext cx="0" cy="0"/>
          <a:chOff x="0" y="0"/>
          <a:chExt cx="0" cy="0"/>
        </a:xfrm>
      </p:grpSpPr>
      <p:grpSp>
        <p:nvGrpSpPr>
          <p:cNvPr name="Group 2" id="2"/>
          <p:cNvGrpSpPr/>
          <p:nvPr/>
        </p:nvGrpSpPr>
        <p:grpSpPr>
          <a:xfrm rot="0">
            <a:off x="-2307396" y="-585807"/>
            <a:ext cx="22902791" cy="11458614"/>
            <a:chOff x="0" y="0"/>
            <a:chExt cx="30537055" cy="15278151"/>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7645426" cy="764542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0"/>
              <a:ext cx="7645426" cy="7645426"/>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7632726"/>
              <a:ext cx="7645426" cy="764542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7632726"/>
              <a:ext cx="7645426" cy="7645426"/>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0"/>
              <a:ext cx="7645426" cy="7645426"/>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0"/>
              <a:ext cx="7645426" cy="7645426"/>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7632726"/>
              <a:ext cx="7645426" cy="7645426"/>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7632726"/>
              <a:ext cx="7645426" cy="7645426"/>
            </a:xfrm>
            <a:prstGeom prst="rect">
              <a:avLst/>
            </a:prstGeom>
          </p:spPr>
        </p:pic>
      </p:grpSp>
      <p:grpSp>
        <p:nvGrpSpPr>
          <p:cNvPr name="Group 11" id="11"/>
          <p:cNvGrpSpPr/>
          <p:nvPr/>
        </p:nvGrpSpPr>
        <p:grpSpPr>
          <a:xfrm rot="0">
            <a:off x="1276868" y="2416190"/>
            <a:ext cx="7703195" cy="6051515"/>
            <a:chOff x="0" y="0"/>
            <a:chExt cx="3310776" cy="2600896"/>
          </a:xfrm>
        </p:grpSpPr>
        <p:sp>
          <p:nvSpPr>
            <p:cNvPr name="Freeform 12" id="12"/>
            <p:cNvSpPr/>
            <p:nvPr/>
          </p:nvSpPr>
          <p:spPr>
            <a:xfrm>
              <a:off x="48260" y="48260"/>
              <a:ext cx="3262516" cy="2552636"/>
            </a:xfrm>
            <a:custGeom>
              <a:avLst/>
              <a:gdLst/>
              <a:ahLst/>
              <a:cxnLst/>
              <a:rect r="r" b="b" t="t" l="l"/>
              <a:pathLst>
                <a:path h="2552636" w="3262516">
                  <a:moveTo>
                    <a:pt x="0" y="0"/>
                  </a:moveTo>
                  <a:lnTo>
                    <a:pt x="3262516" y="0"/>
                  </a:lnTo>
                  <a:lnTo>
                    <a:pt x="3262516" y="2552636"/>
                  </a:lnTo>
                  <a:lnTo>
                    <a:pt x="0" y="2552636"/>
                  </a:lnTo>
                  <a:close/>
                </a:path>
              </a:pathLst>
            </a:custGeom>
            <a:solidFill>
              <a:srgbClr val="244DB6"/>
            </a:solidFill>
          </p:spPr>
        </p:sp>
        <p:sp>
          <p:nvSpPr>
            <p:cNvPr name="Freeform 13" id="13"/>
            <p:cNvSpPr/>
            <p:nvPr/>
          </p:nvSpPr>
          <p:spPr>
            <a:xfrm>
              <a:off x="6350" y="6350"/>
              <a:ext cx="3262516" cy="2552636"/>
            </a:xfrm>
            <a:custGeom>
              <a:avLst/>
              <a:gdLst/>
              <a:ahLst/>
              <a:cxnLst/>
              <a:rect r="r" b="b" t="t" l="l"/>
              <a:pathLst>
                <a:path h="2552636" w="3262516">
                  <a:moveTo>
                    <a:pt x="0" y="0"/>
                  </a:moveTo>
                  <a:lnTo>
                    <a:pt x="3262516" y="0"/>
                  </a:lnTo>
                  <a:lnTo>
                    <a:pt x="3262516" y="2552636"/>
                  </a:lnTo>
                  <a:lnTo>
                    <a:pt x="0" y="2552636"/>
                  </a:lnTo>
                  <a:close/>
                </a:path>
              </a:pathLst>
            </a:custGeom>
            <a:solidFill>
              <a:srgbClr val="FFFCF4"/>
            </a:solidFill>
          </p:spPr>
        </p:sp>
        <p:sp>
          <p:nvSpPr>
            <p:cNvPr name="Freeform 14" id="14"/>
            <p:cNvSpPr/>
            <p:nvPr/>
          </p:nvSpPr>
          <p:spPr>
            <a:xfrm>
              <a:off x="0" y="0"/>
              <a:ext cx="3275216" cy="2565336"/>
            </a:xfrm>
            <a:custGeom>
              <a:avLst/>
              <a:gdLst/>
              <a:ahLst/>
              <a:cxnLst/>
              <a:rect r="r" b="b" t="t" l="l"/>
              <a:pathLst>
                <a:path h="2565336" w="3275216">
                  <a:moveTo>
                    <a:pt x="3275216" y="2565336"/>
                  </a:moveTo>
                  <a:lnTo>
                    <a:pt x="0" y="2565336"/>
                  </a:lnTo>
                  <a:lnTo>
                    <a:pt x="0" y="0"/>
                  </a:lnTo>
                  <a:lnTo>
                    <a:pt x="3275216" y="0"/>
                  </a:lnTo>
                  <a:lnTo>
                    <a:pt x="3275216" y="2565336"/>
                  </a:lnTo>
                  <a:close/>
                  <a:moveTo>
                    <a:pt x="12700" y="2552636"/>
                  </a:moveTo>
                  <a:lnTo>
                    <a:pt x="3262516" y="2552636"/>
                  </a:lnTo>
                  <a:lnTo>
                    <a:pt x="3262516" y="12700"/>
                  </a:lnTo>
                  <a:lnTo>
                    <a:pt x="12700" y="12700"/>
                  </a:lnTo>
                  <a:lnTo>
                    <a:pt x="12700" y="2552636"/>
                  </a:lnTo>
                  <a:close/>
                </a:path>
              </a:pathLst>
            </a:custGeom>
            <a:solidFill>
              <a:srgbClr val="244DB6"/>
            </a:solidFill>
          </p:spPr>
        </p:sp>
      </p:grpSp>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599189"/>
            <a:ext cx="195011" cy="195011"/>
          </a:xfrm>
          <a:prstGeom prst="rect">
            <a:avLst/>
          </a:prstGeom>
        </p:spPr>
      </p:pic>
      <p:pic>
        <p:nvPicPr>
          <p:cNvPr name="Picture 16" id="1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9492800"/>
            <a:ext cx="195011" cy="195011"/>
          </a:xfrm>
          <a:prstGeom prst="rect">
            <a:avLst/>
          </a:prstGeom>
        </p:spPr>
      </p:pic>
      <p:grpSp>
        <p:nvGrpSpPr>
          <p:cNvPr name="Group 17" id="17"/>
          <p:cNvGrpSpPr/>
          <p:nvPr/>
        </p:nvGrpSpPr>
        <p:grpSpPr>
          <a:xfrm rot="0">
            <a:off x="17645677" y="599189"/>
            <a:ext cx="195011" cy="9088622"/>
            <a:chOff x="0" y="0"/>
            <a:chExt cx="260014" cy="12118162"/>
          </a:xfrm>
        </p:grpSpPr>
        <p:pic>
          <p:nvPicPr>
            <p:cNvPr name="Picture 18" id="1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260014" cy="260014"/>
            </a:xfrm>
            <a:prstGeom prst="rect">
              <a:avLst/>
            </a:prstGeom>
          </p:spPr>
        </p:pic>
        <p:pic>
          <p:nvPicPr>
            <p:cNvPr name="Picture 19" id="1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11858148"/>
              <a:ext cx="260014" cy="260014"/>
            </a:xfrm>
            <a:prstGeom prst="rect">
              <a:avLst/>
            </a:prstGeom>
          </p:spPr>
        </p:pic>
      </p:grpSp>
      <p:pic>
        <p:nvPicPr>
          <p:cNvPr name="Picture 20" id="2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230259" y="2248994"/>
            <a:ext cx="9192256" cy="6601711"/>
          </a:xfrm>
          <a:prstGeom prst="rect">
            <a:avLst/>
          </a:prstGeom>
        </p:spPr>
      </p:pic>
      <p:grpSp>
        <p:nvGrpSpPr>
          <p:cNvPr name="Group 21" id="21"/>
          <p:cNvGrpSpPr/>
          <p:nvPr/>
        </p:nvGrpSpPr>
        <p:grpSpPr>
          <a:xfrm rot="0">
            <a:off x="2296500" y="1914184"/>
            <a:ext cx="5597269" cy="1004011"/>
            <a:chOff x="0" y="0"/>
            <a:chExt cx="2877130" cy="516086"/>
          </a:xfrm>
        </p:grpSpPr>
        <p:sp>
          <p:nvSpPr>
            <p:cNvPr name="Freeform 22" id="22"/>
            <p:cNvSpPr/>
            <p:nvPr/>
          </p:nvSpPr>
          <p:spPr>
            <a:xfrm>
              <a:off x="48260" y="48260"/>
              <a:ext cx="2828870" cy="467826"/>
            </a:xfrm>
            <a:custGeom>
              <a:avLst/>
              <a:gdLst/>
              <a:ahLst/>
              <a:cxnLst/>
              <a:rect r="r" b="b" t="t" l="l"/>
              <a:pathLst>
                <a:path h="467826" w="2828870">
                  <a:moveTo>
                    <a:pt x="0" y="0"/>
                  </a:moveTo>
                  <a:lnTo>
                    <a:pt x="2828870" y="0"/>
                  </a:lnTo>
                  <a:lnTo>
                    <a:pt x="2828870" y="467826"/>
                  </a:lnTo>
                  <a:lnTo>
                    <a:pt x="0" y="467826"/>
                  </a:lnTo>
                  <a:close/>
                </a:path>
              </a:pathLst>
            </a:custGeom>
            <a:solidFill>
              <a:srgbClr val="244DB6"/>
            </a:solidFill>
          </p:spPr>
        </p:sp>
        <p:sp>
          <p:nvSpPr>
            <p:cNvPr name="Freeform 23" id="23"/>
            <p:cNvSpPr/>
            <p:nvPr/>
          </p:nvSpPr>
          <p:spPr>
            <a:xfrm>
              <a:off x="6350" y="6350"/>
              <a:ext cx="2828870" cy="467826"/>
            </a:xfrm>
            <a:custGeom>
              <a:avLst/>
              <a:gdLst/>
              <a:ahLst/>
              <a:cxnLst/>
              <a:rect r="r" b="b" t="t" l="l"/>
              <a:pathLst>
                <a:path h="467826" w="2828870">
                  <a:moveTo>
                    <a:pt x="0" y="0"/>
                  </a:moveTo>
                  <a:lnTo>
                    <a:pt x="2828870" y="0"/>
                  </a:lnTo>
                  <a:lnTo>
                    <a:pt x="2828870" y="467826"/>
                  </a:lnTo>
                  <a:lnTo>
                    <a:pt x="0" y="467826"/>
                  </a:lnTo>
                  <a:close/>
                </a:path>
              </a:pathLst>
            </a:custGeom>
            <a:solidFill>
              <a:srgbClr val="FFFCF4"/>
            </a:solidFill>
          </p:spPr>
        </p:sp>
        <p:sp>
          <p:nvSpPr>
            <p:cNvPr name="Freeform 24" id="24"/>
            <p:cNvSpPr/>
            <p:nvPr/>
          </p:nvSpPr>
          <p:spPr>
            <a:xfrm>
              <a:off x="0" y="0"/>
              <a:ext cx="2841570" cy="480526"/>
            </a:xfrm>
            <a:custGeom>
              <a:avLst/>
              <a:gdLst/>
              <a:ahLst/>
              <a:cxnLst/>
              <a:rect r="r" b="b" t="t" l="l"/>
              <a:pathLst>
                <a:path h="480526" w="2841570">
                  <a:moveTo>
                    <a:pt x="2841570" y="480526"/>
                  </a:moveTo>
                  <a:lnTo>
                    <a:pt x="0" y="480526"/>
                  </a:lnTo>
                  <a:lnTo>
                    <a:pt x="0" y="0"/>
                  </a:lnTo>
                  <a:lnTo>
                    <a:pt x="2841570" y="0"/>
                  </a:lnTo>
                  <a:lnTo>
                    <a:pt x="2841570" y="480526"/>
                  </a:lnTo>
                  <a:close/>
                  <a:moveTo>
                    <a:pt x="12700" y="467826"/>
                  </a:moveTo>
                  <a:lnTo>
                    <a:pt x="2828870" y="467826"/>
                  </a:lnTo>
                  <a:lnTo>
                    <a:pt x="2828870" y="12700"/>
                  </a:lnTo>
                  <a:lnTo>
                    <a:pt x="12700" y="12700"/>
                  </a:lnTo>
                  <a:lnTo>
                    <a:pt x="12700" y="467826"/>
                  </a:lnTo>
                  <a:close/>
                </a:path>
              </a:pathLst>
            </a:custGeom>
            <a:solidFill>
              <a:srgbClr val="244DB6"/>
            </a:solidFill>
          </p:spPr>
        </p:sp>
      </p:grpSp>
      <p:sp>
        <p:nvSpPr>
          <p:cNvPr name="TextBox 25" id="25"/>
          <p:cNvSpPr txBox="true"/>
          <p:nvPr/>
        </p:nvSpPr>
        <p:spPr>
          <a:xfrm rot="0">
            <a:off x="2263170" y="3366557"/>
            <a:ext cx="680272" cy="4194175"/>
          </a:xfrm>
          <a:prstGeom prst="rect">
            <a:avLst/>
          </a:prstGeom>
        </p:spPr>
        <p:txBody>
          <a:bodyPr anchor="t" rtlCol="false" tIns="0" lIns="0" bIns="0" rIns="0">
            <a:spAutoFit/>
          </a:bodyPr>
          <a:lstStyle/>
          <a:p>
            <a:pPr>
              <a:lnSpc>
                <a:spcPts val="5674"/>
              </a:lnSpc>
            </a:pPr>
            <a:r>
              <a:rPr lang="en-US" sz="2499" spc="224">
                <a:solidFill>
                  <a:srgbClr val="5576CB"/>
                </a:solidFill>
                <a:latin typeface="Roboto Mono Light Bold"/>
              </a:rPr>
              <a:t>01</a:t>
            </a:r>
          </a:p>
          <a:p>
            <a:pPr>
              <a:lnSpc>
                <a:spcPts val="5674"/>
              </a:lnSpc>
            </a:pPr>
            <a:r>
              <a:rPr lang="en-US" sz="2499" spc="224">
                <a:solidFill>
                  <a:srgbClr val="5576CB"/>
                </a:solidFill>
                <a:latin typeface="Roboto Mono Light Bold"/>
              </a:rPr>
              <a:t>02</a:t>
            </a:r>
          </a:p>
          <a:p>
            <a:pPr>
              <a:lnSpc>
                <a:spcPts val="5674"/>
              </a:lnSpc>
            </a:pPr>
            <a:r>
              <a:rPr lang="en-US" sz="2499" spc="224">
                <a:solidFill>
                  <a:srgbClr val="5576CB"/>
                </a:solidFill>
                <a:latin typeface="Roboto Mono Light Bold"/>
              </a:rPr>
              <a:t>03</a:t>
            </a:r>
          </a:p>
          <a:p>
            <a:pPr>
              <a:lnSpc>
                <a:spcPts val="5674"/>
              </a:lnSpc>
            </a:pPr>
            <a:r>
              <a:rPr lang="en-US" sz="2499" spc="224">
                <a:solidFill>
                  <a:srgbClr val="5576CB"/>
                </a:solidFill>
                <a:latin typeface="Roboto Mono Light Bold"/>
              </a:rPr>
              <a:t>04</a:t>
            </a:r>
          </a:p>
          <a:p>
            <a:pPr>
              <a:lnSpc>
                <a:spcPts val="5674"/>
              </a:lnSpc>
            </a:pPr>
            <a:r>
              <a:rPr lang="en-US" sz="2499" spc="224">
                <a:solidFill>
                  <a:srgbClr val="5576CB"/>
                </a:solidFill>
                <a:latin typeface="Roboto Mono Light Bold"/>
              </a:rPr>
              <a:t>05</a:t>
            </a:r>
          </a:p>
          <a:p>
            <a:pPr>
              <a:lnSpc>
                <a:spcPts val="5674"/>
              </a:lnSpc>
            </a:pPr>
            <a:r>
              <a:rPr lang="en-US" sz="2499" spc="224">
                <a:solidFill>
                  <a:srgbClr val="5576CB"/>
                </a:solidFill>
                <a:latin typeface="Roboto Mono Light Bold"/>
              </a:rPr>
              <a:t>06</a:t>
            </a:r>
          </a:p>
        </p:txBody>
      </p:sp>
      <p:sp>
        <p:nvSpPr>
          <p:cNvPr name="TextBox 26" id="26"/>
          <p:cNvSpPr txBox="true"/>
          <p:nvPr/>
        </p:nvSpPr>
        <p:spPr>
          <a:xfrm rot="0">
            <a:off x="3574670" y="3366557"/>
            <a:ext cx="4419090" cy="4194175"/>
          </a:xfrm>
          <a:prstGeom prst="rect">
            <a:avLst/>
          </a:prstGeom>
        </p:spPr>
        <p:txBody>
          <a:bodyPr anchor="t" rtlCol="false" tIns="0" lIns="0" bIns="0" rIns="0">
            <a:spAutoFit/>
          </a:bodyPr>
          <a:lstStyle/>
          <a:p>
            <a:pPr>
              <a:lnSpc>
                <a:spcPts val="5674"/>
              </a:lnSpc>
            </a:pPr>
            <a:r>
              <a:rPr lang="en-US" sz="2499" spc="224">
                <a:solidFill>
                  <a:srgbClr val="5576CB"/>
                </a:solidFill>
                <a:latin typeface="Roboto Mono Light Bold"/>
              </a:rPr>
              <a:t>ABOUT PROJECT</a:t>
            </a:r>
          </a:p>
          <a:p>
            <a:pPr>
              <a:lnSpc>
                <a:spcPts val="5674"/>
              </a:lnSpc>
            </a:pPr>
            <a:r>
              <a:rPr lang="en-US" sz="2499" spc="224">
                <a:solidFill>
                  <a:srgbClr val="5576CB"/>
                </a:solidFill>
                <a:latin typeface="Roboto Mono Light Bold"/>
              </a:rPr>
              <a:t>DATA SOURCE USED</a:t>
            </a:r>
          </a:p>
          <a:p>
            <a:pPr>
              <a:lnSpc>
                <a:spcPts val="5674"/>
              </a:lnSpc>
            </a:pPr>
            <a:r>
              <a:rPr lang="en-US" sz="2499" spc="224">
                <a:solidFill>
                  <a:srgbClr val="5576CB"/>
                </a:solidFill>
                <a:latin typeface="Roboto Mono Light Bold"/>
              </a:rPr>
              <a:t>CLEANING</a:t>
            </a:r>
          </a:p>
          <a:p>
            <a:pPr>
              <a:lnSpc>
                <a:spcPts val="5674"/>
              </a:lnSpc>
            </a:pPr>
            <a:r>
              <a:rPr lang="en-US" sz="2499" spc="224">
                <a:solidFill>
                  <a:srgbClr val="5576CB"/>
                </a:solidFill>
                <a:latin typeface="Roboto Mono Light Bold"/>
              </a:rPr>
              <a:t>ANALYSIS</a:t>
            </a:r>
          </a:p>
          <a:p>
            <a:pPr>
              <a:lnSpc>
                <a:spcPts val="5674"/>
              </a:lnSpc>
            </a:pPr>
            <a:r>
              <a:rPr lang="en-US" sz="2499" spc="224">
                <a:solidFill>
                  <a:srgbClr val="5576CB"/>
                </a:solidFill>
                <a:latin typeface="Roboto Mono Light Bold"/>
              </a:rPr>
              <a:t>VISUALIZATION</a:t>
            </a:r>
          </a:p>
          <a:p>
            <a:pPr>
              <a:lnSpc>
                <a:spcPts val="5674"/>
              </a:lnSpc>
            </a:pPr>
            <a:r>
              <a:rPr lang="en-US" sz="2499" spc="224">
                <a:solidFill>
                  <a:srgbClr val="5576CB"/>
                </a:solidFill>
                <a:latin typeface="Roboto Mono Light Bold"/>
              </a:rPr>
              <a:t>RECOMMENDATIONS</a:t>
            </a:r>
          </a:p>
        </p:txBody>
      </p:sp>
      <p:sp>
        <p:nvSpPr>
          <p:cNvPr name="TextBox 27" id="27"/>
          <p:cNvSpPr txBox="true"/>
          <p:nvPr/>
        </p:nvSpPr>
        <p:spPr>
          <a:xfrm rot="0">
            <a:off x="2296751" y="2248994"/>
            <a:ext cx="5596767" cy="334391"/>
          </a:xfrm>
          <a:prstGeom prst="rect">
            <a:avLst/>
          </a:prstGeom>
        </p:spPr>
        <p:txBody>
          <a:bodyPr anchor="t" rtlCol="false" tIns="0" lIns="0" bIns="0" rIns="0">
            <a:spAutoFit/>
          </a:bodyPr>
          <a:lstStyle/>
          <a:p>
            <a:pPr algn="ctr">
              <a:lnSpc>
                <a:spcPts val="2331"/>
              </a:lnSpc>
            </a:pPr>
            <a:r>
              <a:rPr lang="en-US" sz="2199" spc="103">
                <a:solidFill>
                  <a:srgbClr val="244DB6"/>
                </a:solidFill>
                <a:latin typeface="Blink Twice"/>
              </a:rPr>
              <a:t>TABLE OF CONTENT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CF4"/>
        </a:solidFill>
      </p:bgPr>
    </p:bg>
    <p:spTree>
      <p:nvGrpSpPr>
        <p:cNvPr id="1" name=""/>
        <p:cNvGrpSpPr/>
        <p:nvPr/>
      </p:nvGrpSpPr>
      <p:grpSpPr>
        <a:xfrm>
          <a:off x="0" y="0"/>
          <a:ext cx="0" cy="0"/>
          <a:chOff x="0" y="0"/>
          <a:chExt cx="0" cy="0"/>
        </a:xfrm>
      </p:grpSpPr>
      <p:grpSp>
        <p:nvGrpSpPr>
          <p:cNvPr name="Group 2" id="2"/>
          <p:cNvGrpSpPr/>
          <p:nvPr/>
        </p:nvGrpSpPr>
        <p:grpSpPr>
          <a:xfrm rot="0">
            <a:off x="-2307396" y="-585807"/>
            <a:ext cx="22902791" cy="11458614"/>
            <a:chOff x="0" y="0"/>
            <a:chExt cx="30537055" cy="15278151"/>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7645426" cy="764542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0"/>
              <a:ext cx="7645426" cy="7645426"/>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7632726"/>
              <a:ext cx="7645426" cy="764542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7632726"/>
              <a:ext cx="7645426" cy="7645426"/>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0"/>
              <a:ext cx="7645426" cy="7645426"/>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0"/>
              <a:ext cx="7645426" cy="7645426"/>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7632726"/>
              <a:ext cx="7645426" cy="7645426"/>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7632726"/>
              <a:ext cx="7645426" cy="7645426"/>
            </a:xfrm>
            <a:prstGeom prst="rect">
              <a:avLst/>
            </a:prstGeom>
          </p:spPr>
        </p:pic>
      </p:grpSp>
      <p:grpSp>
        <p:nvGrpSpPr>
          <p:cNvPr name="Group 11" id="11"/>
          <p:cNvGrpSpPr/>
          <p:nvPr/>
        </p:nvGrpSpPr>
        <p:grpSpPr>
          <a:xfrm rot="0">
            <a:off x="9307938" y="936485"/>
            <a:ext cx="7703195" cy="8414030"/>
            <a:chOff x="0" y="0"/>
            <a:chExt cx="3310776" cy="3616288"/>
          </a:xfrm>
        </p:grpSpPr>
        <p:sp>
          <p:nvSpPr>
            <p:cNvPr name="Freeform 12" id="12"/>
            <p:cNvSpPr/>
            <p:nvPr/>
          </p:nvSpPr>
          <p:spPr>
            <a:xfrm>
              <a:off x="48260" y="48260"/>
              <a:ext cx="3262516" cy="3568028"/>
            </a:xfrm>
            <a:custGeom>
              <a:avLst/>
              <a:gdLst/>
              <a:ahLst/>
              <a:cxnLst/>
              <a:rect r="r" b="b" t="t" l="l"/>
              <a:pathLst>
                <a:path h="3568028" w="3262516">
                  <a:moveTo>
                    <a:pt x="0" y="0"/>
                  </a:moveTo>
                  <a:lnTo>
                    <a:pt x="3262516" y="0"/>
                  </a:lnTo>
                  <a:lnTo>
                    <a:pt x="3262516" y="3568028"/>
                  </a:lnTo>
                  <a:lnTo>
                    <a:pt x="0" y="3568028"/>
                  </a:lnTo>
                  <a:close/>
                </a:path>
              </a:pathLst>
            </a:custGeom>
            <a:solidFill>
              <a:srgbClr val="244DB6"/>
            </a:solidFill>
          </p:spPr>
        </p:sp>
        <p:sp>
          <p:nvSpPr>
            <p:cNvPr name="Freeform 13" id="13"/>
            <p:cNvSpPr/>
            <p:nvPr/>
          </p:nvSpPr>
          <p:spPr>
            <a:xfrm>
              <a:off x="6350" y="6350"/>
              <a:ext cx="3262516" cy="3568028"/>
            </a:xfrm>
            <a:custGeom>
              <a:avLst/>
              <a:gdLst/>
              <a:ahLst/>
              <a:cxnLst/>
              <a:rect r="r" b="b" t="t" l="l"/>
              <a:pathLst>
                <a:path h="3568028" w="3262516">
                  <a:moveTo>
                    <a:pt x="0" y="0"/>
                  </a:moveTo>
                  <a:lnTo>
                    <a:pt x="3262516" y="0"/>
                  </a:lnTo>
                  <a:lnTo>
                    <a:pt x="3262516" y="3568028"/>
                  </a:lnTo>
                  <a:lnTo>
                    <a:pt x="0" y="3568028"/>
                  </a:lnTo>
                  <a:close/>
                </a:path>
              </a:pathLst>
            </a:custGeom>
            <a:solidFill>
              <a:srgbClr val="FFFCF4"/>
            </a:solidFill>
          </p:spPr>
        </p:sp>
        <p:sp>
          <p:nvSpPr>
            <p:cNvPr name="Freeform 14" id="14"/>
            <p:cNvSpPr/>
            <p:nvPr/>
          </p:nvSpPr>
          <p:spPr>
            <a:xfrm>
              <a:off x="0" y="0"/>
              <a:ext cx="3275216" cy="3580728"/>
            </a:xfrm>
            <a:custGeom>
              <a:avLst/>
              <a:gdLst/>
              <a:ahLst/>
              <a:cxnLst/>
              <a:rect r="r" b="b" t="t" l="l"/>
              <a:pathLst>
                <a:path h="3580728" w="3275216">
                  <a:moveTo>
                    <a:pt x="3275216" y="3580728"/>
                  </a:moveTo>
                  <a:lnTo>
                    <a:pt x="0" y="3580728"/>
                  </a:lnTo>
                  <a:lnTo>
                    <a:pt x="0" y="0"/>
                  </a:lnTo>
                  <a:lnTo>
                    <a:pt x="3275216" y="0"/>
                  </a:lnTo>
                  <a:lnTo>
                    <a:pt x="3275216" y="3580728"/>
                  </a:lnTo>
                  <a:close/>
                  <a:moveTo>
                    <a:pt x="12700" y="3568028"/>
                  </a:moveTo>
                  <a:lnTo>
                    <a:pt x="3262516" y="3568028"/>
                  </a:lnTo>
                  <a:lnTo>
                    <a:pt x="3262516" y="12700"/>
                  </a:lnTo>
                  <a:lnTo>
                    <a:pt x="12700" y="12700"/>
                  </a:lnTo>
                  <a:lnTo>
                    <a:pt x="12700" y="3568028"/>
                  </a:lnTo>
                  <a:close/>
                </a:path>
              </a:pathLst>
            </a:custGeom>
            <a:solidFill>
              <a:srgbClr val="244DB6"/>
            </a:solidFill>
          </p:spPr>
        </p:sp>
      </p:grpSp>
      <p:grpSp>
        <p:nvGrpSpPr>
          <p:cNvPr name="Group 15" id="15"/>
          <p:cNvGrpSpPr/>
          <p:nvPr/>
        </p:nvGrpSpPr>
        <p:grpSpPr>
          <a:xfrm rot="0">
            <a:off x="1276868" y="936485"/>
            <a:ext cx="7703195" cy="8414030"/>
            <a:chOff x="0" y="0"/>
            <a:chExt cx="3310776" cy="3616288"/>
          </a:xfrm>
        </p:grpSpPr>
        <p:sp>
          <p:nvSpPr>
            <p:cNvPr name="Freeform 16" id="16"/>
            <p:cNvSpPr/>
            <p:nvPr/>
          </p:nvSpPr>
          <p:spPr>
            <a:xfrm>
              <a:off x="48260" y="48260"/>
              <a:ext cx="3262516" cy="3568028"/>
            </a:xfrm>
            <a:custGeom>
              <a:avLst/>
              <a:gdLst/>
              <a:ahLst/>
              <a:cxnLst/>
              <a:rect r="r" b="b" t="t" l="l"/>
              <a:pathLst>
                <a:path h="3568028" w="3262516">
                  <a:moveTo>
                    <a:pt x="0" y="0"/>
                  </a:moveTo>
                  <a:lnTo>
                    <a:pt x="3262516" y="0"/>
                  </a:lnTo>
                  <a:lnTo>
                    <a:pt x="3262516" y="3568028"/>
                  </a:lnTo>
                  <a:lnTo>
                    <a:pt x="0" y="3568028"/>
                  </a:lnTo>
                  <a:close/>
                </a:path>
              </a:pathLst>
            </a:custGeom>
            <a:solidFill>
              <a:srgbClr val="244DB6"/>
            </a:solidFill>
          </p:spPr>
        </p:sp>
        <p:sp>
          <p:nvSpPr>
            <p:cNvPr name="Freeform 17" id="17"/>
            <p:cNvSpPr/>
            <p:nvPr/>
          </p:nvSpPr>
          <p:spPr>
            <a:xfrm>
              <a:off x="6350" y="6350"/>
              <a:ext cx="3262516" cy="3568028"/>
            </a:xfrm>
            <a:custGeom>
              <a:avLst/>
              <a:gdLst/>
              <a:ahLst/>
              <a:cxnLst/>
              <a:rect r="r" b="b" t="t" l="l"/>
              <a:pathLst>
                <a:path h="3568028" w="3262516">
                  <a:moveTo>
                    <a:pt x="0" y="0"/>
                  </a:moveTo>
                  <a:lnTo>
                    <a:pt x="3262516" y="0"/>
                  </a:lnTo>
                  <a:lnTo>
                    <a:pt x="3262516" y="3568028"/>
                  </a:lnTo>
                  <a:lnTo>
                    <a:pt x="0" y="3568028"/>
                  </a:lnTo>
                  <a:close/>
                </a:path>
              </a:pathLst>
            </a:custGeom>
            <a:solidFill>
              <a:srgbClr val="FFFCF4"/>
            </a:solidFill>
          </p:spPr>
        </p:sp>
        <p:sp>
          <p:nvSpPr>
            <p:cNvPr name="Freeform 18" id="18"/>
            <p:cNvSpPr/>
            <p:nvPr/>
          </p:nvSpPr>
          <p:spPr>
            <a:xfrm>
              <a:off x="0" y="0"/>
              <a:ext cx="3275216" cy="3580728"/>
            </a:xfrm>
            <a:custGeom>
              <a:avLst/>
              <a:gdLst/>
              <a:ahLst/>
              <a:cxnLst/>
              <a:rect r="r" b="b" t="t" l="l"/>
              <a:pathLst>
                <a:path h="3580728" w="3275216">
                  <a:moveTo>
                    <a:pt x="3275216" y="3580728"/>
                  </a:moveTo>
                  <a:lnTo>
                    <a:pt x="0" y="3580728"/>
                  </a:lnTo>
                  <a:lnTo>
                    <a:pt x="0" y="0"/>
                  </a:lnTo>
                  <a:lnTo>
                    <a:pt x="3275216" y="0"/>
                  </a:lnTo>
                  <a:lnTo>
                    <a:pt x="3275216" y="3580728"/>
                  </a:lnTo>
                  <a:close/>
                  <a:moveTo>
                    <a:pt x="12700" y="3568028"/>
                  </a:moveTo>
                  <a:lnTo>
                    <a:pt x="3262516" y="3568028"/>
                  </a:lnTo>
                  <a:lnTo>
                    <a:pt x="3262516" y="12700"/>
                  </a:lnTo>
                  <a:lnTo>
                    <a:pt x="12700" y="12700"/>
                  </a:lnTo>
                  <a:lnTo>
                    <a:pt x="12700" y="3568028"/>
                  </a:lnTo>
                  <a:close/>
                </a:path>
              </a:pathLst>
            </a:custGeom>
            <a:solidFill>
              <a:srgbClr val="244DB6"/>
            </a:solidFill>
          </p:spPr>
        </p:sp>
      </p:grpSp>
      <p:sp>
        <p:nvSpPr>
          <p:cNvPr name="AutoShape 19" id="19"/>
          <p:cNvSpPr/>
          <p:nvPr/>
        </p:nvSpPr>
        <p:spPr>
          <a:xfrm rot="0">
            <a:off x="9307938" y="2416190"/>
            <a:ext cx="7703195" cy="0"/>
          </a:xfrm>
          <a:prstGeom prst="line">
            <a:avLst/>
          </a:prstGeom>
          <a:ln cap="flat" w="19050">
            <a:solidFill>
              <a:srgbClr val="244DB6"/>
            </a:solidFill>
            <a:prstDash val="solid"/>
            <a:headEnd type="none" len="sm" w="sm"/>
            <a:tailEnd type="none" len="sm" w="sm"/>
          </a:ln>
        </p:spPr>
      </p:sp>
      <p:pic>
        <p:nvPicPr>
          <p:cNvPr name="Picture 20" id="2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599189"/>
            <a:ext cx="195011" cy="195011"/>
          </a:xfrm>
          <a:prstGeom prst="rect">
            <a:avLst/>
          </a:prstGeom>
        </p:spPr>
      </p:pic>
      <p:pic>
        <p:nvPicPr>
          <p:cNvPr name="Picture 21" id="2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9492800"/>
            <a:ext cx="195011" cy="195011"/>
          </a:xfrm>
          <a:prstGeom prst="rect">
            <a:avLst/>
          </a:prstGeom>
        </p:spPr>
      </p:pic>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645677" y="599189"/>
            <a:ext cx="195011" cy="195011"/>
          </a:xfrm>
          <a:prstGeom prst="rect">
            <a:avLst/>
          </a:prstGeom>
        </p:spPr>
      </p:pic>
      <p:pic>
        <p:nvPicPr>
          <p:cNvPr name="Picture 23" id="2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645677" y="9492800"/>
            <a:ext cx="195011" cy="195011"/>
          </a:xfrm>
          <a:prstGeom prst="rect">
            <a:avLst/>
          </a:prstGeom>
        </p:spPr>
      </p:pic>
      <p:grpSp>
        <p:nvGrpSpPr>
          <p:cNvPr name="Group 24" id="24"/>
          <p:cNvGrpSpPr/>
          <p:nvPr/>
        </p:nvGrpSpPr>
        <p:grpSpPr>
          <a:xfrm rot="0">
            <a:off x="1964739" y="1677491"/>
            <a:ext cx="6327452" cy="6932018"/>
            <a:chOff x="0" y="0"/>
            <a:chExt cx="8436602" cy="9242690"/>
          </a:xfrm>
        </p:grpSpPr>
        <p:pic>
          <p:nvPicPr>
            <p:cNvPr name="Picture 25" id="25"/>
            <p:cNvPicPr>
              <a:picLocks noChangeAspect="true"/>
            </p:cNvPicPr>
            <p:nvPr/>
          </p:nvPicPr>
          <p:blipFill>
            <a:blip r:embed="rId6"/>
            <a:srcRect l="4360" t="0" r="4360" b="0"/>
            <a:stretch>
              <a:fillRect/>
            </a:stretch>
          </p:blipFill>
          <p:spPr>
            <a:xfrm>
              <a:off x="0" y="0"/>
              <a:ext cx="8436602" cy="9242690"/>
            </a:xfrm>
            <a:prstGeom prst="rect">
              <a:avLst/>
            </a:prstGeom>
          </p:spPr>
        </p:pic>
      </p:grpSp>
      <p:sp>
        <p:nvSpPr>
          <p:cNvPr name="TextBox 26" id="26"/>
          <p:cNvSpPr txBox="true"/>
          <p:nvPr/>
        </p:nvSpPr>
        <p:spPr>
          <a:xfrm rot="0">
            <a:off x="9884396" y="1595571"/>
            <a:ext cx="6550278" cy="475645"/>
          </a:xfrm>
          <a:prstGeom prst="rect">
            <a:avLst/>
          </a:prstGeom>
        </p:spPr>
        <p:txBody>
          <a:bodyPr anchor="t" rtlCol="false" tIns="0" lIns="0" bIns="0" rIns="0">
            <a:spAutoFit/>
          </a:bodyPr>
          <a:lstStyle/>
          <a:p>
            <a:pPr algn="ctr">
              <a:lnSpc>
                <a:spcPts val="3371"/>
              </a:lnSpc>
            </a:pPr>
            <a:r>
              <a:rPr lang="en-US" sz="3180" spc="149">
                <a:solidFill>
                  <a:srgbClr val="244DB6"/>
                </a:solidFill>
                <a:latin typeface="Blink Twice Bold"/>
              </a:rPr>
              <a:t>ABOUT PROJECT</a:t>
            </a:r>
          </a:p>
        </p:txBody>
      </p:sp>
      <p:sp>
        <p:nvSpPr>
          <p:cNvPr name="TextBox 27" id="27"/>
          <p:cNvSpPr txBox="true"/>
          <p:nvPr/>
        </p:nvSpPr>
        <p:spPr>
          <a:xfrm rot="0">
            <a:off x="9631903" y="2802375"/>
            <a:ext cx="7055263" cy="5807134"/>
          </a:xfrm>
          <a:prstGeom prst="rect">
            <a:avLst/>
          </a:prstGeom>
        </p:spPr>
        <p:txBody>
          <a:bodyPr anchor="t" rtlCol="false" tIns="0" lIns="0" bIns="0" rIns="0">
            <a:spAutoFit/>
          </a:bodyPr>
          <a:lstStyle/>
          <a:p>
            <a:pPr algn="just">
              <a:lnSpc>
                <a:spcPts val="3846"/>
              </a:lnSpc>
            </a:pPr>
            <a:r>
              <a:rPr lang="en-US" sz="2747">
                <a:solidFill>
                  <a:srgbClr val="244DB6"/>
                </a:solidFill>
                <a:latin typeface="Open Sans Light"/>
              </a:rPr>
              <a:t>Cyclistic, a bike-sharing company in Chicago is focusing on increasing its annual members. there are two kinds of customers casual riders and annual riders, the company wants to understand their patterns and wants recommendations</a:t>
            </a:r>
          </a:p>
          <a:p>
            <a:pPr algn="just">
              <a:lnSpc>
                <a:spcPts val="3846"/>
              </a:lnSpc>
            </a:pPr>
            <a:r>
              <a:rPr lang="en-US" sz="2747">
                <a:solidFill>
                  <a:srgbClr val="244DB6"/>
                </a:solidFill>
                <a:latin typeface="Open Sans Light"/>
              </a:rPr>
              <a:t>The Three main Questions are:</a:t>
            </a:r>
          </a:p>
          <a:p>
            <a:pPr algn="just" marL="593222" indent="-296611" lvl="1">
              <a:lnSpc>
                <a:spcPts val="3846"/>
              </a:lnSpc>
              <a:buFont typeface="Arial"/>
              <a:buChar char="•"/>
            </a:pPr>
            <a:r>
              <a:rPr lang="en-US" sz="2747">
                <a:solidFill>
                  <a:srgbClr val="244DB6"/>
                </a:solidFill>
                <a:latin typeface="Open Sans Light"/>
              </a:rPr>
              <a:t>how annual and causal riders use services differently.</a:t>
            </a:r>
          </a:p>
          <a:p>
            <a:pPr algn="just" marL="593222" indent="-296611" lvl="1">
              <a:lnSpc>
                <a:spcPts val="3846"/>
              </a:lnSpc>
              <a:buFont typeface="Arial"/>
              <a:buChar char="•"/>
            </a:pPr>
            <a:r>
              <a:rPr lang="en-US" sz="2747">
                <a:solidFill>
                  <a:srgbClr val="244DB6"/>
                </a:solidFill>
                <a:latin typeface="Open Sans Light"/>
              </a:rPr>
              <a:t>why would casual rider by membership</a:t>
            </a:r>
          </a:p>
          <a:p>
            <a:pPr algn="just" marL="593222" indent="-296611" lvl="1">
              <a:lnSpc>
                <a:spcPts val="3846"/>
              </a:lnSpc>
              <a:buFont typeface="Arial"/>
              <a:buChar char="•"/>
            </a:pPr>
            <a:r>
              <a:rPr lang="en-US" sz="2747">
                <a:solidFill>
                  <a:srgbClr val="244DB6"/>
                </a:solidFill>
                <a:latin typeface="Open Sans Light"/>
              </a:rPr>
              <a:t>how can we use digital media to create infulence.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4"/>
        </a:solidFill>
      </p:bgPr>
    </p:bg>
    <p:spTree>
      <p:nvGrpSpPr>
        <p:cNvPr id="1" name=""/>
        <p:cNvGrpSpPr/>
        <p:nvPr/>
      </p:nvGrpSpPr>
      <p:grpSpPr>
        <a:xfrm>
          <a:off x="0" y="0"/>
          <a:ext cx="0" cy="0"/>
          <a:chOff x="0" y="0"/>
          <a:chExt cx="0" cy="0"/>
        </a:xfrm>
      </p:grpSpPr>
      <p:grpSp>
        <p:nvGrpSpPr>
          <p:cNvPr name="Group 2" id="2"/>
          <p:cNvGrpSpPr/>
          <p:nvPr/>
        </p:nvGrpSpPr>
        <p:grpSpPr>
          <a:xfrm rot="0">
            <a:off x="-2307396" y="-585807"/>
            <a:ext cx="22902791" cy="11458614"/>
            <a:chOff x="0" y="0"/>
            <a:chExt cx="30537055" cy="15278151"/>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7645426" cy="764542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0"/>
              <a:ext cx="7645426" cy="7645426"/>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7632726"/>
              <a:ext cx="7645426" cy="764542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7632726"/>
              <a:ext cx="7645426" cy="7645426"/>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0"/>
              <a:ext cx="7645426" cy="7645426"/>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0"/>
              <a:ext cx="7645426" cy="7645426"/>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7632726"/>
              <a:ext cx="7645426" cy="7645426"/>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7632726"/>
              <a:ext cx="7645426" cy="7645426"/>
            </a:xfrm>
            <a:prstGeom prst="rect">
              <a:avLst/>
            </a:prstGeom>
          </p:spPr>
        </p:pic>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599189"/>
            <a:ext cx="195011" cy="195011"/>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9492800"/>
            <a:ext cx="195011" cy="195011"/>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645677" y="599189"/>
            <a:ext cx="195011" cy="195011"/>
          </a:xfrm>
          <a:prstGeom prst="rect">
            <a:avLst/>
          </a:prstGeom>
        </p:spPr>
      </p:pic>
      <p:grpSp>
        <p:nvGrpSpPr>
          <p:cNvPr name="Group 14" id="14"/>
          <p:cNvGrpSpPr/>
          <p:nvPr/>
        </p:nvGrpSpPr>
        <p:grpSpPr>
          <a:xfrm rot="0">
            <a:off x="1276868" y="936485"/>
            <a:ext cx="15734265" cy="8414030"/>
            <a:chOff x="0" y="0"/>
            <a:chExt cx="6762470" cy="3616288"/>
          </a:xfrm>
        </p:grpSpPr>
        <p:sp>
          <p:nvSpPr>
            <p:cNvPr name="Freeform 15" id="15"/>
            <p:cNvSpPr/>
            <p:nvPr/>
          </p:nvSpPr>
          <p:spPr>
            <a:xfrm>
              <a:off x="48260" y="48260"/>
              <a:ext cx="6714210" cy="3568028"/>
            </a:xfrm>
            <a:custGeom>
              <a:avLst/>
              <a:gdLst/>
              <a:ahLst/>
              <a:cxnLst/>
              <a:rect r="r" b="b" t="t" l="l"/>
              <a:pathLst>
                <a:path h="3568028" w="6714210">
                  <a:moveTo>
                    <a:pt x="0" y="0"/>
                  </a:moveTo>
                  <a:lnTo>
                    <a:pt x="6714210" y="0"/>
                  </a:lnTo>
                  <a:lnTo>
                    <a:pt x="6714210" y="3568028"/>
                  </a:lnTo>
                  <a:lnTo>
                    <a:pt x="0" y="3568028"/>
                  </a:lnTo>
                  <a:close/>
                </a:path>
              </a:pathLst>
            </a:custGeom>
            <a:solidFill>
              <a:srgbClr val="244DB6"/>
            </a:solidFill>
          </p:spPr>
        </p:sp>
        <p:sp>
          <p:nvSpPr>
            <p:cNvPr name="Freeform 16" id="16"/>
            <p:cNvSpPr/>
            <p:nvPr/>
          </p:nvSpPr>
          <p:spPr>
            <a:xfrm>
              <a:off x="6350" y="6350"/>
              <a:ext cx="6714210" cy="3568028"/>
            </a:xfrm>
            <a:custGeom>
              <a:avLst/>
              <a:gdLst/>
              <a:ahLst/>
              <a:cxnLst/>
              <a:rect r="r" b="b" t="t" l="l"/>
              <a:pathLst>
                <a:path h="3568028" w="6714210">
                  <a:moveTo>
                    <a:pt x="0" y="0"/>
                  </a:moveTo>
                  <a:lnTo>
                    <a:pt x="6714210" y="0"/>
                  </a:lnTo>
                  <a:lnTo>
                    <a:pt x="6714210" y="3568028"/>
                  </a:lnTo>
                  <a:lnTo>
                    <a:pt x="0" y="3568028"/>
                  </a:lnTo>
                  <a:close/>
                </a:path>
              </a:pathLst>
            </a:custGeom>
            <a:solidFill>
              <a:srgbClr val="FFFCF4"/>
            </a:solidFill>
          </p:spPr>
        </p:sp>
        <p:sp>
          <p:nvSpPr>
            <p:cNvPr name="Freeform 17" id="17"/>
            <p:cNvSpPr/>
            <p:nvPr/>
          </p:nvSpPr>
          <p:spPr>
            <a:xfrm>
              <a:off x="0" y="0"/>
              <a:ext cx="6726910" cy="3580728"/>
            </a:xfrm>
            <a:custGeom>
              <a:avLst/>
              <a:gdLst/>
              <a:ahLst/>
              <a:cxnLst/>
              <a:rect r="r" b="b" t="t" l="l"/>
              <a:pathLst>
                <a:path h="3580728" w="6726910">
                  <a:moveTo>
                    <a:pt x="6726910" y="3580728"/>
                  </a:moveTo>
                  <a:lnTo>
                    <a:pt x="0" y="3580728"/>
                  </a:lnTo>
                  <a:lnTo>
                    <a:pt x="0" y="0"/>
                  </a:lnTo>
                  <a:lnTo>
                    <a:pt x="6726910" y="0"/>
                  </a:lnTo>
                  <a:lnTo>
                    <a:pt x="6726910" y="3580728"/>
                  </a:lnTo>
                  <a:close/>
                  <a:moveTo>
                    <a:pt x="12700" y="3568028"/>
                  </a:moveTo>
                  <a:lnTo>
                    <a:pt x="6714210" y="3568028"/>
                  </a:lnTo>
                  <a:lnTo>
                    <a:pt x="6714210" y="12700"/>
                  </a:lnTo>
                  <a:lnTo>
                    <a:pt x="12700" y="12700"/>
                  </a:lnTo>
                  <a:lnTo>
                    <a:pt x="12700" y="3568028"/>
                  </a:lnTo>
                  <a:close/>
                </a:path>
              </a:pathLst>
            </a:custGeom>
            <a:solidFill>
              <a:srgbClr val="244DB6"/>
            </a:solidFill>
          </p:spPr>
        </p:sp>
      </p:grpSp>
      <p:sp>
        <p:nvSpPr>
          <p:cNvPr name="AutoShape 18" id="18"/>
          <p:cNvSpPr/>
          <p:nvPr/>
        </p:nvSpPr>
        <p:spPr>
          <a:xfrm rot="0">
            <a:off x="1276868" y="2416190"/>
            <a:ext cx="15734265" cy="0"/>
          </a:xfrm>
          <a:prstGeom prst="line">
            <a:avLst/>
          </a:prstGeom>
          <a:ln cap="flat" w="19050">
            <a:solidFill>
              <a:srgbClr val="244DB6"/>
            </a:solidFill>
            <a:prstDash val="solid"/>
            <a:headEnd type="none" len="sm" w="sm"/>
            <a:tailEnd type="none" len="sm" w="sm"/>
          </a:ln>
        </p:spPr>
      </p:sp>
      <p:pic>
        <p:nvPicPr>
          <p:cNvPr name="Picture 19" id="1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384846" y="6375149"/>
            <a:ext cx="7447930" cy="4206591"/>
          </a:xfrm>
          <a:prstGeom prst="rect">
            <a:avLst/>
          </a:prstGeom>
        </p:spPr>
      </p:pic>
      <p:sp>
        <p:nvSpPr>
          <p:cNvPr name="TextBox 20" id="20"/>
          <p:cNvSpPr txBox="true"/>
          <p:nvPr/>
        </p:nvSpPr>
        <p:spPr>
          <a:xfrm rot="0">
            <a:off x="5868861" y="1595571"/>
            <a:ext cx="6550278" cy="475645"/>
          </a:xfrm>
          <a:prstGeom prst="rect">
            <a:avLst/>
          </a:prstGeom>
        </p:spPr>
        <p:txBody>
          <a:bodyPr anchor="t" rtlCol="false" tIns="0" lIns="0" bIns="0" rIns="0">
            <a:spAutoFit/>
          </a:bodyPr>
          <a:lstStyle/>
          <a:p>
            <a:pPr algn="ctr">
              <a:lnSpc>
                <a:spcPts val="3371"/>
              </a:lnSpc>
            </a:pPr>
            <a:r>
              <a:rPr lang="en-US" sz="3180" spc="149">
                <a:solidFill>
                  <a:srgbClr val="244DB6"/>
                </a:solidFill>
                <a:latin typeface="Blink Twice Bold"/>
              </a:rPr>
              <a:t>DATASET </a:t>
            </a:r>
          </a:p>
        </p:txBody>
      </p:sp>
      <p:sp>
        <p:nvSpPr>
          <p:cNvPr name="TextBox 21" id="21"/>
          <p:cNvSpPr txBox="true"/>
          <p:nvPr/>
        </p:nvSpPr>
        <p:spPr>
          <a:xfrm rot="0">
            <a:off x="1751914" y="2711465"/>
            <a:ext cx="13632932" cy="2980690"/>
          </a:xfrm>
          <a:prstGeom prst="rect">
            <a:avLst/>
          </a:prstGeom>
        </p:spPr>
        <p:txBody>
          <a:bodyPr anchor="t" rtlCol="false" tIns="0" lIns="0" bIns="0" rIns="0">
            <a:spAutoFit/>
          </a:bodyPr>
          <a:lstStyle/>
          <a:p>
            <a:pPr algn="ctr">
              <a:lnSpc>
                <a:spcPts val="4759"/>
              </a:lnSpc>
            </a:pPr>
            <a:r>
              <a:rPr lang="en-US" sz="3399">
                <a:solidFill>
                  <a:srgbClr val="244DB6"/>
                </a:solidFill>
                <a:latin typeface="Open Sans Light Bold"/>
              </a:rPr>
              <a:t>The datasets consist of rides detail with the rideable type, start and end time with date, start and end station name, start station id, and end station id and member type.  The datasets contained information about first quaters, first quarter of 2020, and the second, third, fourth quarters of 2019.</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4"/>
        </a:solidFill>
      </p:bgPr>
    </p:bg>
    <p:spTree>
      <p:nvGrpSpPr>
        <p:cNvPr id="1" name=""/>
        <p:cNvGrpSpPr/>
        <p:nvPr/>
      </p:nvGrpSpPr>
      <p:grpSpPr>
        <a:xfrm>
          <a:off x="0" y="0"/>
          <a:ext cx="0" cy="0"/>
          <a:chOff x="0" y="0"/>
          <a:chExt cx="0" cy="0"/>
        </a:xfrm>
      </p:grpSpPr>
      <p:grpSp>
        <p:nvGrpSpPr>
          <p:cNvPr name="Group 2" id="2"/>
          <p:cNvGrpSpPr/>
          <p:nvPr/>
        </p:nvGrpSpPr>
        <p:grpSpPr>
          <a:xfrm rot="0">
            <a:off x="-2307396" y="-585807"/>
            <a:ext cx="22902791" cy="11458614"/>
            <a:chOff x="0" y="0"/>
            <a:chExt cx="30537055" cy="15278151"/>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7645426" cy="764542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0"/>
              <a:ext cx="7645426" cy="7645426"/>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7632726"/>
              <a:ext cx="7645426" cy="764542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7632726"/>
              <a:ext cx="7645426" cy="7645426"/>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0"/>
              <a:ext cx="7645426" cy="7645426"/>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0"/>
              <a:ext cx="7645426" cy="7645426"/>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7632726"/>
              <a:ext cx="7645426" cy="7645426"/>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7632726"/>
              <a:ext cx="7645426" cy="7645426"/>
            </a:xfrm>
            <a:prstGeom prst="rect">
              <a:avLst/>
            </a:prstGeom>
          </p:spPr>
        </p:pic>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599189"/>
            <a:ext cx="195011" cy="195011"/>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645677" y="599189"/>
            <a:ext cx="195011" cy="195011"/>
          </a:xfrm>
          <a:prstGeom prst="rect">
            <a:avLst/>
          </a:prstGeom>
        </p:spPr>
      </p:pic>
      <p:grpSp>
        <p:nvGrpSpPr>
          <p:cNvPr name="Group 13" id="13"/>
          <p:cNvGrpSpPr/>
          <p:nvPr/>
        </p:nvGrpSpPr>
        <p:grpSpPr>
          <a:xfrm rot="0">
            <a:off x="1278847" y="2965159"/>
            <a:ext cx="4975416" cy="5637391"/>
            <a:chOff x="0" y="0"/>
            <a:chExt cx="2138397" cy="2422909"/>
          </a:xfrm>
        </p:grpSpPr>
        <p:sp>
          <p:nvSpPr>
            <p:cNvPr name="Freeform 14" id="14"/>
            <p:cNvSpPr/>
            <p:nvPr/>
          </p:nvSpPr>
          <p:spPr>
            <a:xfrm>
              <a:off x="48260" y="48260"/>
              <a:ext cx="2090137" cy="2374649"/>
            </a:xfrm>
            <a:custGeom>
              <a:avLst/>
              <a:gdLst/>
              <a:ahLst/>
              <a:cxnLst/>
              <a:rect r="r" b="b" t="t" l="l"/>
              <a:pathLst>
                <a:path h="2374649" w="2090137">
                  <a:moveTo>
                    <a:pt x="0" y="0"/>
                  </a:moveTo>
                  <a:lnTo>
                    <a:pt x="2090137" y="0"/>
                  </a:lnTo>
                  <a:lnTo>
                    <a:pt x="2090137" y="2374649"/>
                  </a:lnTo>
                  <a:lnTo>
                    <a:pt x="0" y="2374649"/>
                  </a:lnTo>
                  <a:close/>
                </a:path>
              </a:pathLst>
            </a:custGeom>
            <a:solidFill>
              <a:srgbClr val="244DB6"/>
            </a:solidFill>
          </p:spPr>
        </p:sp>
        <p:sp>
          <p:nvSpPr>
            <p:cNvPr name="Freeform 15" id="15"/>
            <p:cNvSpPr/>
            <p:nvPr/>
          </p:nvSpPr>
          <p:spPr>
            <a:xfrm>
              <a:off x="6350" y="6350"/>
              <a:ext cx="2090137" cy="2374649"/>
            </a:xfrm>
            <a:custGeom>
              <a:avLst/>
              <a:gdLst/>
              <a:ahLst/>
              <a:cxnLst/>
              <a:rect r="r" b="b" t="t" l="l"/>
              <a:pathLst>
                <a:path h="2374649" w="2090137">
                  <a:moveTo>
                    <a:pt x="0" y="0"/>
                  </a:moveTo>
                  <a:lnTo>
                    <a:pt x="2090137" y="0"/>
                  </a:lnTo>
                  <a:lnTo>
                    <a:pt x="2090137" y="2374649"/>
                  </a:lnTo>
                  <a:lnTo>
                    <a:pt x="0" y="2374649"/>
                  </a:lnTo>
                  <a:close/>
                </a:path>
              </a:pathLst>
            </a:custGeom>
            <a:solidFill>
              <a:srgbClr val="FFFCF4"/>
            </a:solidFill>
          </p:spPr>
        </p:sp>
        <p:sp>
          <p:nvSpPr>
            <p:cNvPr name="Freeform 16" id="16"/>
            <p:cNvSpPr/>
            <p:nvPr/>
          </p:nvSpPr>
          <p:spPr>
            <a:xfrm>
              <a:off x="0" y="0"/>
              <a:ext cx="2102837" cy="2387349"/>
            </a:xfrm>
            <a:custGeom>
              <a:avLst/>
              <a:gdLst/>
              <a:ahLst/>
              <a:cxnLst/>
              <a:rect r="r" b="b" t="t" l="l"/>
              <a:pathLst>
                <a:path h="2387349" w="2102837">
                  <a:moveTo>
                    <a:pt x="2102837" y="2387349"/>
                  </a:moveTo>
                  <a:lnTo>
                    <a:pt x="0" y="2387349"/>
                  </a:lnTo>
                  <a:lnTo>
                    <a:pt x="0" y="0"/>
                  </a:lnTo>
                  <a:lnTo>
                    <a:pt x="2102837" y="0"/>
                  </a:lnTo>
                  <a:lnTo>
                    <a:pt x="2102837" y="2387349"/>
                  </a:lnTo>
                  <a:close/>
                  <a:moveTo>
                    <a:pt x="12700" y="2374649"/>
                  </a:moveTo>
                  <a:lnTo>
                    <a:pt x="2090137" y="2374649"/>
                  </a:lnTo>
                  <a:lnTo>
                    <a:pt x="2090137" y="12700"/>
                  </a:lnTo>
                  <a:lnTo>
                    <a:pt x="12700" y="12700"/>
                  </a:lnTo>
                  <a:lnTo>
                    <a:pt x="12700" y="2374649"/>
                  </a:lnTo>
                  <a:close/>
                </a:path>
              </a:pathLst>
            </a:custGeom>
            <a:solidFill>
              <a:srgbClr val="244DB6"/>
            </a:solidFill>
          </p:spPr>
        </p:sp>
      </p:grpSp>
      <p:grpSp>
        <p:nvGrpSpPr>
          <p:cNvPr name="Group 17" id="17"/>
          <p:cNvGrpSpPr/>
          <p:nvPr/>
        </p:nvGrpSpPr>
        <p:grpSpPr>
          <a:xfrm rot="0">
            <a:off x="1815883" y="2463153"/>
            <a:ext cx="3901344" cy="1004011"/>
            <a:chOff x="0" y="0"/>
            <a:chExt cx="2005384" cy="516086"/>
          </a:xfrm>
        </p:grpSpPr>
        <p:sp>
          <p:nvSpPr>
            <p:cNvPr name="Freeform 18" id="18"/>
            <p:cNvSpPr/>
            <p:nvPr/>
          </p:nvSpPr>
          <p:spPr>
            <a:xfrm>
              <a:off x="48260" y="48260"/>
              <a:ext cx="1957124" cy="467826"/>
            </a:xfrm>
            <a:custGeom>
              <a:avLst/>
              <a:gdLst/>
              <a:ahLst/>
              <a:cxnLst/>
              <a:rect r="r" b="b" t="t" l="l"/>
              <a:pathLst>
                <a:path h="467826" w="1957124">
                  <a:moveTo>
                    <a:pt x="0" y="0"/>
                  </a:moveTo>
                  <a:lnTo>
                    <a:pt x="1957124" y="0"/>
                  </a:lnTo>
                  <a:lnTo>
                    <a:pt x="1957124" y="467826"/>
                  </a:lnTo>
                  <a:lnTo>
                    <a:pt x="0" y="467826"/>
                  </a:lnTo>
                  <a:close/>
                </a:path>
              </a:pathLst>
            </a:custGeom>
            <a:solidFill>
              <a:srgbClr val="244DB6"/>
            </a:solidFill>
          </p:spPr>
        </p:sp>
        <p:sp>
          <p:nvSpPr>
            <p:cNvPr name="Freeform 19" id="19"/>
            <p:cNvSpPr/>
            <p:nvPr/>
          </p:nvSpPr>
          <p:spPr>
            <a:xfrm>
              <a:off x="6350" y="6350"/>
              <a:ext cx="1957124" cy="467826"/>
            </a:xfrm>
            <a:custGeom>
              <a:avLst/>
              <a:gdLst/>
              <a:ahLst/>
              <a:cxnLst/>
              <a:rect r="r" b="b" t="t" l="l"/>
              <a:pathLst>
                <a:path h="467826" w="1957124">
                  <a:moveTo>
                    <a:pt x="0" y="0"/>
                  </a:moveTo>
                  <a:lnTo>
                    <a:pt x="1957124" y="0"/>
                  </a:lnTo>
                  <a:lnTo>
                    <a:pt x="1957124" y="467826"/>
                  </a:lnTo>
                  <a:lnTo>
                    <a:pt x="0" y="467826"/>
                  </a:lnTo>
                  <a:close/>
                </a:path>
              </a:pathLst>
            </a:custGeom>
            <a:solidFill>
              <a:srgbClr val="FFFCF4"/>
            </a:solidFill>
          </p:spPr>
        </p:sp>
        <p:sp>
          <p:nvSpPr>
            <p:cNvPr name="Freeform 20" id="20"/>
            <p:cNvSpPr/>
            <p:nvPr/>
          </p:nvSpPr>
          <p:spPr>
            <a:xfrm>
              <a:off x="0" y="0"/>
              <a:ext cx="1969824" cy="480526"/>
            </a:xfrm>
            <a:custGeom>
              <a:avLst/>
              <a:gdLst/>
              <a:ahLst/>
              <a:cxnLst/>
              <a:rect r="r" b="b" t="t" l="l"/>
              <a:pathLst>
                <a:path h="480526" w="1969824">
                  <a:moveTo>
                    <a:pt x="1969824" y="480526"/>
                  </a:moveTo>
                  <a:lnTo>
                    <a:pt x="0" y="480526"/>
                  </a:lnTo>
                  <a:lnTo>
                    <a:pt x="0" y="0"/>
                  </a:lnTo>
                  <a:lnTo>
                    <a:pt x="1969824" y="0"/>
                  </a:lnTo>
                  <a:lnTo>
                    <a:pt x="1969824" y="480526"/>
                  </a:lnTo>
                  <a:close/>
                  <a:moveTo>
                    <a:pt x="12700" y="467826"/>
                  </a:moveTo>
                  <a:lnTo>
                    <a:pt x="1957124" y="467826"/>
                  </a:lnTo>
                  <a:lnTo>
                    <a:pt x="1957124" y="12700"/>
                  </a:lnTo>
                  <a:lnTo>
                    <a:pt x="12700" y="12700"/>
                  </a:lnTo>
                  <a:lnTo>
                    <a:pt x="12700" y="467826"/>
                  </a:lnTo>
                  <a:close/>
                </a:path>
              </a:pathLst>
            </a:custGeom>
            <a:solidFill>
              <a:srgbClr val="244DB6"/>
            </a:solidFill>
          </p:spPr>
        </p:sp>
      </p:grpSp>
      <p:grpSp>
        <p:nvGrpSpPr>
          <p:cNvPr name="Group 21" id="21"/>
          <p:cNvGrpSpPr/>
          <p:nvPr/>
        </p:nvGrpSpPr>
        <p:grpSpPr>
          <a:xfrm rot="0">
            <a:off x="6656292" y="2965159"/>
            <a:ext cx="4975416" cy="5637391"/>
            <a:chOff x="0" y="0"/>
            <a:chExt cx="2138397" cy="2422909"/>
          </a:xfrm>
        </p:grpSpPr>
        <p:sp>
          <p:nvSpPr>
            <p:cNvPr name="Freeform 22" id="22"/>
            <p:cNvSpPr/>
            <p:nvPr/>
          </p:nvSpPr>
          <p:spPr>
            <a:xfrm>
              <a:off x="48260" y="48260"/>
              <a:ext cx="2090137" cy="2374649"/>
            </a:xfrm>
            <a:custGeom>
              <a:avLst/>
              <a:gdLst/>
              <a:ahLst/>
              <a:cxnLst/>
              <a:rect r="r" b="b" t="t" l="l"/>
              <a:pathLst>
                <a:path h="2374649" w="2090137">
                  <a:moveTo>
                    <a:pt x="0" y="0"/>
                  </a:moveTo>
                  <a:lnTo>
                    <a:pt x="2090137" y="0"/>
                  </a:lnTo>
                  <a:lnTo>
                    <a:pt x="2090137" y="2374649"/>
                  </a:lnTo>
                  <a:lnTo>
                    <a:pt x="0" y="2374649"/>
                  </a:lnTo>
                  <a:close/>
                </a:path>
              </a:pathLst>
            </a:custGeom>
            <a:solidFill>
              <a:srgbClr val="244DB6"/>
            </a:solidFill>
          </p:spPr>
        </p:sp>
        <p:sp>
          <p:nvSpPr>
            <p:cNvPr name="Freeform 23" id="23"/>
            <p:cNvSpPr/>
            <p:nvPr/>
          </p:nvSpPr>
          <p:spPr>
            <a:xfrm>
              <a:off x="6350" y="6350"/>
              <a:ext cx="2090137" cy="2374649"/>
            </a:xfrm>
            <a:custGeom>
              <a:avLst/>
              <a:gdLst/>
              <a:ahLst/>
              <a:cxnLst/>
              <a:rect r="r" b="b" t="t" l="l"/>
              <a:pathLst>
                <a:path h="2374649" w="2090137">
                  <a:moveTo>
                    <a:pt x="0" y="0"/>
                  </a:moveTo>
                  <a:lnTo>
                    <a:pt x="2090137" y="0"/>
                  </a:lnTo>
                  <a:lnTo>
                    <a:pt x="2090137" y="2374649"/>
                  </a:lnTo>
                  <a:lnTo>
                    <a:pt x="0" y="2374649"/>
                  </a:lnTo>
                  <a:close/>
                </a:path>
              </a:pathLst>
            </a:custGeom>
            <a:solidFill>
              <a:srgbClr val="FFFCF4"/>
            </a:solidFill>
          </p:spPr>
        </p:sp>
        <p:sp>
          <p:nvSpPr>
            <p:cNvPr name="Freeform 24" id="24"/>
            <p:cNvSpPr/>
            <p:nvPr/>
          </p:nvSpPr>
          <p:spPr>
            <a:xfrm>
              <a:off x="0" y="0"/>
              <a:ext cx="2102837" cy="2387349"/>
            </a:xfrm>
            <a:custGeom>
              <a:avLst/>
              <a:gdLst/>
              <a:ahLst/>
              <a:cxnLst/>
              <a:rect r="r" b="b" t="t" l="l"/>
              <a:pathLst>
                <a:path h="2387349" w="2102837">
                  <a:moveTo>
                    <a:pt x="2102837" y="2387349"/>
                  </a:moveTo>
                  <a:lnTo>
                    <a:pt x="0" y="2387349"/>
                  </a:lnTo>
                  <a:lnTo>
                    <a:pt x="0" y="0"/>
                  </a:lnTo>
                  <a:lnTo>
                    <a:pt x="2102837" y="0"/>
                  </a:lnTo>
                  <a:lnTo>
                    <a:pt x="2102837" y="2387349"/>
                  </a:lnTo>
                  <a:close/>
                  <a:moveTo>
                    <a:pt x="12700" y="2374649"/>
                  </a:moveTo>
                  <a:lnTo>
                    <a:pt x="2090137" y="2374649"/>
                  </a:lnTo>
                  <a:lnTo>
                    <a:pt x="2090137" y="12700"/>
                  </a:lnTo>
                  <a:lnTo>
                    <a:pt x="12700" y="12700"/>
                  </a:lnTo>
                  <a:lnTo>
                    <a:pt x="12700" y="2374649"/>
                  </a:lnTo>
                  <a:close/>
                </a:path>
              </a:pathLst>
            </a:custGeom>
            <a:solidFill>
              <a:srgbClr val="244DB6"/>
            </a:solidFill>
          </p:spPr>
        </p:sp>
      </p:grpSp>
      <p:grpSp>
        <p:nvGrpSpPr>
          <p:cNvPr name="Group 25" id="25"/>
          <p:cNvGrpSpPr/>
          <p:nvPr/>
        </p:nvGrpSpPr>
        <p:grpSpPr>
          <a:xfrm rot="0">
            <a:off x="7193328" y="2463153"/>
            <a:ext cx="3901344" cy="1004011"/>
            <a:chOff x="0" y="0"/>
            <a:chExt cx="2005384" cy="516086"/>
          </a:xfrm>
        </p:grpSpPr>
        <p:sp>
          <p:nvSpPr>
            <p:cNvPr name="Freeform 26" id="26"/>
            <p:cNvSpPr/>
            <p:nvPr/>
          </p:nvSpPr>
          <p:spPr>
            <a:xfrm>
              <a:off x="48260" y="48260"/>
              <a:ext cx="1957124" cy="467826"/>
            </a:xfrm>
            <a:custGeom>
              <a:avLst/>
              <a:gdLst/>
              <a:ahLst/>
              <a:cxnLst/>
              <a:rect r="r" b="b" t="t" l="l"/>
              <a:pathLst>
                <a:path h="467826" w="1957124">
                  <a:moveTo>
                    <a:pt x="0" y="0"/>
                  </a:moveTo>
                  <a:lnTo>
                    <a:pt x="1957124" y="0"/>
                  </a:lnTo>
                  <a:lnTo>
                    <a:pt x="1957124" y="467826"/>
                  </a:lnTo>
                  <a:lnTo>
                    <a:pt x="0" y="467826"/>
                  </a:lnTo>
                  <a:close/>
                </a:path>
              </a:pathLst>
            </a:custGeom>
            <a:solidFill>
              <a:srgbClr val="244DB6"/>
            </a:solidFill>
          </p:spPr>
        </p:sp>
        <p:sp>
          <p:nvSpPr>
            <p:cNvPr name="Freeform 27" id="27"/>
            <p:cNvSpPr/>
            <p:nvPr/>
          </p:nvSpPr>
          <p:spPr>
            <a:xfrm>
              <a:off x="6350" y="6350"/>
              <a:ext cx="1957124" cy="467826"/>
            </a:xfrm>
            <a:custGeom>
              <a:avLst/>
              <a:gdLst/>
              <a:ahLst/>
              <a:cxnLst/>
              <a:rect r="r" b="b" t="t" l="l"/>
              <a:pathLst>
                <a:path h="467826" w="1957124">
                  <a:moveTo>
                    <a:pt x="0" y="0"/>
                  </a:moveTo>
                  <a:lnTo>
                    <a:pt x="1957124" y="0"/>
                  </a:lnTo>
                  <a:lnTo>
                    <a:pt x="1957124" y="467826"/>
                  </a:lnTo>
                  <a:lnTo>
                    <a:pt x="0" y="467826"/>
                  </a:lnTo>
                  <a:close/>
                </a:path>
              </a:pathLst>
            </a:custGeom>
            <a:solidFill>
              <a:srgbClr val="FFFCF4"/>
            </a:solidFill>
          </p:spPr>
        </p:sp>
        <p:sp>
          <p:nvSpPr>
            <p:cNvPr name="Freeform 28" id="28"/>
            <p:cNvSpPr/>
            <p:nvPr/>
          </p:nvSpPr>
          <p:spPr>
            <a:xfrm>
              <a:off x="0" y="0"/>
              <a:ext cx="1969824" cy="480526"/>
            </a:xfrm>
            <a:custGeom>
              <a:avLst/>
              <a:gdLst/>
              <a:ahLst/>
              <a:cxnLst/>
              <a:rect r="r" b="b" t="t" l="l"/>
              <a:pathLst>
                <a:path h="480526" w="1969824">
                  <a:moveTo>
                    <a:pt x="1969824" y="480526"/>
                  </a:moveTo>
                  <a:lnTo>
                    <a:pt x="0" y="480526"/>
                  </a:lnTo>
                  <a:lnTo>
                    <a:pt x="0" y="0"/>
                  </a:lnTo>
                  <a:lnTo>
                    <a:pt x="1969824" y="0"/>
                  </a:lnTo>
                  <a:lnTo>
                    <a:pt x="1969824" y="480526"/>
                  </a:lnTo>
                  <a:close/>
                  <a:moveTo>
                    <a:pt x="12700" y="467826"/>
                  </a:moveTo>
                  <a:lnTo>
                    <a:pt x="1957124" y="467826"/>
                  </a:lnTo>
                  <a:lnTo>
                    <a:pt x="1957124" y="12700"/>
                  </a:lnTo>
                  <a:lnTo>
                    <a:pt x="12700" y="12700"/>
                  </a:lnTo>
                  <a:lnTo>
                    <a:pt x="12700" y="467826"/>
                  </a:lnTo>
                  <a:close/>
                </a:path>
              </a:pathLst>
            </a:custGeom>
            <a:solidFill>
              <a:srgbClr val="244DB6"/>
            </a:solidFill>
          </p:spPr>
        </p:sp>
      </p:grpSp>
      <p:grpSp>
        <p:nvGrpSpPr>
          <p:cNvPr name="Group 29" id="29"/>
          <p:cNvGrpSpPr/>
          <p:nvPr/>
        </p:nvGrpSpPr>
        <p:grpSpPr>
          <a:xfrm rot="0">
            <a:off x="12033737" y="2965159"/>
            <a:ext cx="4975416" cy="5637391"/>
            <a:chOff x="0" y="0"/>
            <a:chExt cx="2138397" cy="2422909"/>
          </a:xfrm>
        </p:grpSpPr>
        <p:sp>
          <p:nvSpPr>
            <p:cNvPr name="Freeform 30" id="30"/>
            <p:cNvSpPr/>
            <p:nvPr/>
          </p:nvSpPr>
          <p:spPr>
            <a:xfrm>
              <a:off x="48260" y="48260"/>
              <a:ext cx="2090137" cy="2374649"/>
            </a:xfrm>
            <a:custGeom>
              <a:avLst/>
              <a:gdLst/>
              <a:ahLst/>
              <a:cxnLst/>
              <a:rect r="r" b="b" t="t" l="l"/>
              <a:pathLst>
                <a:path h="2374649" w="2090137">
                  <a:moveTo>
                    <a:pt x="0" y="0"/>
                  </a:moveTo>
                  <a:lnTo>
                    <a:pt x="2090137" y="0"/>
                  </a:lnTo>
                  <a:lnTo>
                    <a:pt x="2090137" y="2374649"/>
                  </a:lnTo>
                  <a:lnTo>
                    <a:pt x="0" y="2374649"/>
                  </a:lnTo>
                  <a:close/>
                </a:path>
              </a:pathLst>
            </a:custGeom>
            <a:solidFill>
              <a:srgbClr val="244DB6"/>
            </a:solidFill>
          </p:spPr>
        </p:sp>
        <p:sp>
          <p:nvSpPr>
            <p:cNvPr name="Freeform 31" id="31"/>
            <p:cNvSpPr/>
            <p:nvPr/>
          </p:nvSpPr>
          <p:spPr>
            <a:xfrm>
              <a:off x="6350" y="6350"/>
              <a:ext cx="2090137" cy="2374649"/>
            </a:xfrm>
            <a:custGeom>
              <a:avLst/>
              <a:gdLst/>
              <a:ahLst/>
              <a:cxnLst/>
              <a:rect r="r" b="b" t="t" l="l"/>
              <a:pathLst>
                <a:path h="2374649" w="2090137">
                  <a:moveTo>
                    <a:pt x="0" y="0"/>
                  </a:moveTo>
                  <a:lnTo>
                    <a:pt x="2090137" y="0"/>
                  </a:lnTo>
                  <a:lnTo>
                    <a:pt x="2090137" y="2374649"/>
                  </a:lnTo>
                  <a:lnTo>
                    <a:pt x="0" y="2374649"/>
                  </a:lnTo>
                  <a:close/>
                </a:path>
              </a:pathLst>
            </a:custGeom>
            <a:solidFill>
              <a:srgbClr val="FFFCF4"/>
            </a:solidFill>
          </p:spPr>
        </p:sp>
        <p:sp>
          <p:nvSpPr>
            <p:cNvPr name="Freeform 32" id="32"/>
            <p:cNvSpPr/>
            <p:nvPr/>
          </p:nvSpPr>
          <p:spPr>
            <a:xfrm>
              <a:off x="0" y="0"/>
              <a:ext cx="2102837" cy="2387349"/>
            </a:xfrm>
            <a:custGeom>
              <a:avLst/>
              <a:gdLst/>
              <a:ahLst/>
              <a:cxnLst/>
              <a:rect r="r" b="b" t="t" l="l"/>
              <a:pathLst>
                <a:path h="2387349" w="2102837">
                  <a:moveTo>
                    <a:pt x="2102837" y="2387349"/>
                  </a:moveTo>
                  <a:lnTo>
                    <a:pt x="0" y="2387349"/>
                  </a:lnTo>
                  <a:lnTo>
                    <a:pt x="0" y="0"/>
                  </a:lnTo>
                  <a:lnTo>
                    <a:pt x="2102837" y="0"/>
                  </a:lnTo>
                  <a:lnTo>
                    <a:pt x="2102837" y="2387349"/>
                  </a:lnTo>
                  <a:close/>
                  <a:moveTo>
                    <a:pt x="12700" y="2374649"/>
                  </a:moveTo>
                  <a:lnTo>
                    <a:pt x="2090137" y="2374649"/>
                  </a:lnTo>
                  <a:lnTo>
                    <a:pt x="2090137" y="12700"/>
                  </a:lnTo>
                  <a:lnTo>
                    <a:pt x="12700" y="12700"/>
                  </a:lnTo>
                  <a:lnTo>
                    <a:pt x="12700" y="2374649"/>
                  </a:lnTo>
                  <a:close/>
                </a:path>
              </a:pathLst>
            </a:custGeom>
            <a:solidFill>
              <a:srgbClr val="244DB6"/>
            </a:solidFill>
          </p:spPr>
        </p:sp>
      </p:grpSp>
      <p:grpSp>
        <p:nvGrpSpPr>
          <p:cNvPr name="Group 33" id="33"/>
          <p:cNvGrpSpPr/>
          <p:nvPr/>
        </p:nvGrpSpPr>
        <p:grpSpPr>
          <a:xfrm rot="0">
            <a:off x="12570773" y="2463153"/>
            <a:ext cx="3901344" cy="1004011"/>
            <a:chOff x="0" y="0"/>
            <a:chExt cx="2005384" cy="516086"/>
          </a:xfrm>
        </p:grpSpPr>
        <p:sp>
          <p:nvSpPr>
            <p:cNvPr name="Freeform 34" id="34"/>
            <p:cNvSpPr/>
            <p:nvPr/>
          </p:nvSpPr>
          <p:spPr>
            <a:xfrm>
              <a:off x="48260" y="48260"/>
              <a:ext cx="1957124" cy="467826"/>
            </a:xfrm>
            <a:custGeom>
              <a:avLst/>
              <a:gdLst/>
              <a:ahLst/>
              <a:cxnLst/>
              <a:rect r="r" b="b" t="t" l="l"/>
              <a:pathLst>
                <a:path h="467826" w="1957124">
                  <a:moveTo>
                    <a:pt x="0" y="0"/>
                  </a:moveTo>
                  <a:lnTo>
                    <a:pt x="1957124" y="0"/>
                  </a:lnTo>
                  <a:lnTo>
                    <a:pt x="1957124" y="467826"/>
                  </a:lnTo>
                  <a:lnTo>
                    <a:pt x="0" y="467826"/>
                  </a:lnTo>
                  <a:close/>
                </a:path>
              </a:pathLst>
            </a:custGeom>
            <a:solidFill>
              <a:srgbClr val="244DB6"/>
            </a:solidFill>
          </p:spPr>
        </p:sp>
        <p:sp>
          <p:nvSpPr>
            <p:cNvPr name="Freeform 35" id="35"/>
            <p:cNvSpPr/>
            <p:nvPr/>
          </p:nvSpPr>
          <p:spPr>
            <a:xfrm>
              <a:off x="6350" y="6350"/>
              <a:ext cx="1957124" cy="467826"/>
            </a:xfrm>
            <a:custGeom>
              <a:avLst/>
              <a:gdLst/>
              <a:ahLst/>
              <a:cxnLst/>
              <a:rect r="r" b="b" t="t" l="l"/>
              <a:pathLst>
                <a:path h="467826" w="1957124">
                  <a:moveTo>
                    <a:pt x="0" y="0"/>
                  </a:moveTo>
                  <a:lnTo>
                    <a:pt x="1957124" y="0"/>
                  </a:lnTo>
                  <a:lnTo>
                    <a:pt x="1957124" y="467826"/>
                  </a:lnTo>
                  <a:lnTo>
                    <a:pt x="0" y="467826"/>
                  </a:lnTo>
                  <a:close/>
                </a:path>
              </a:pathLst>
            </a:custGeom>
            <a:solidFill>
              <a:srgbClr val="FFFCF4"/>
            </a:solidFill>
          </p:spPr>
        </p:sp>
        <p:sp>
          <p:nvSpPr>
            <p:cNvPr name="Freeform 36" id="36"/>
            <p:cNvSpPr/>
            <p:nvPr/>
          </p:nvSpPr>
          <p:spPr>
            <a:xfrm>
              <a:off x="0" y="0"/>
              <a:ext cx="1969824" cy="480526"/>
            </a:xfrm>
            <a:custGeom>
              <a:avLst/>
              <a:gdLst/>
              <a:ahLst/>
              <a:cxnLst/>
              <a:rect r="r" b="b" t="t" l="l"/>
              <a:pathLst>
                <a:path h="480526" w="1969824">
                  <a:moveTo>
                    <a:pt x="1969824" y="480526"/>
                  </a:moveTo>
                  <a:lnTo>
                    <a:pt x="0" y="480526"/>
                  </a:lnTo>
                  <a:lnTo>
                    <a:pt x="0" y="0"/>
                  </a:lnTo>
                  <a:lnTo>
                    <a:pt x="1969824" y="0"/>
                  </a:lnTo>
                  <a:lnTo>
                    <a:pt x="1969824" y="480526"/>
                  </a:lnTo>
                  <a:close/>
                  <a:moveTo>
                    <a:pt x="12700" y="467826"/>
                  </a:moveTo>
                  <a:lnTo>
                    <a:pt x="1957124" y="467826"/>
                  </a:lnTo>
                  <a:lnTo>
                    <a:pt x="1957124" y="12700"/>
                  </a:lnTo>
                  <a:lnTo>
                    <a:pt x="12700" y="12700"/>
                  </a:lnTo>
                  <a:lnTo>
                    <a:pt x="12700" y="467826"/>
                  </a:lnTo>
                  <a:close/>
                </a:path>
              </a:pathLst>
            </a:custGeom>
            <a:solidFill>
              <a:srgbClr val="244DB6"/>
            </a:solidFill>
          </p:spPr>
        </p:sp>
      </p:grpSp>
      <p:pic>
        <p:nvPicPr>
          <p:cNvPr name="Picture 37" id="3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995863" y="7177714"/>
            <a:ext cx="4030539" cy="3387709"/>
          </a:xfrm>
          <a:prstGeom prst="rect">
            <a:avLst/>
          </a:prstGeom>
        </p:spPr>
      </p:pic>
      <p:pic>
        <p:nvPicPr>
          <p:cNvPr name="Picture 38" id="3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2723447" y="1845660"/>
            <a:ext cx="922467" cy="1119499"/>
          </a:xfrm>
          <a:prstGeom prst="rect">
            <a:avLst/>
          </a:prstGeom>
        </p:spPr>
      </p:pic>
      <p:sp>
        <p:nvSpPr>
          <p:cNvPr name="TextBox 39" id="39"/>
          <p:cNvSpPr txBox="true"/>
          <p:nvPr/>
        </p:nvSpPr>
        <p:spPr>
          <a:xfrm rot="0">
            <a:off x="1870229" y="3992897"/>
            <a:ext cx="3998632" cy="2492121"/>
          </a:xfrm>
          <a:prstGeom prst="rect">
            <a:avLst/>
          </a:prstGeom>
        </p:spPr>
        <p:txBody>
          <a:bodyPr anchor="t" rtlCol="false" tIns="0" lIns="0" bIns="0" rIns="0">
            <a:spAutoFit/>
          </a:bodyPr>
          <a:lstStyle/>
          <a:p>
            <a:pPr>
              <a:lnSpc>
                <a:spcPts val="3312"/>
              </a:lnSpc>
            </a:pPr>
            <a:r>
              <a:rPr lang="en-US" sz="2300">
                <a:solidFill>
                  <a:srgbClr val="5576CB"/>
                </a:solidFill>
                <a:latin typeface="Roboto Mono Light Bold"/>
              </a:rPr>
              <a:t>The data was checked for biasedness but no such issues were found. the data didn't reflect any false or impartial data </a:t>
            </a:r>
          </a:p>
        </p:txBody>
      </p:sp>
      <p:pic>
        <p:nvPicPr>
          <p:cNvPr name="Picture 40" id="4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3848212" y="4666168"/>
            <a:ext cx="6227545" cy="5899256"/>
          </a:xfrm>
          <a:prstGeom prst="rect">
            <a:avLst/>
          </a:prstGeom>
        </p:spPr>
      </p:pic>
      <p:sp>
        <p:nvSpPr>
          <p:cNvPr name="TextBox 41" id="41"/>
          <p:cNvSpPr txBox="true"/>
          <p:nvPr/>
        </p:nvSpPr>
        <p:spPr>
          <a:xfrm rot="0">
            <a:off x="7247674" y="3992897"/>
            <a:ext cx="3846998" cy="1234821"/>
          </a:xfrm>
          <a:prstGeom prst="rect">
            <a:avLst/>
          </a:prstGeom>
        </p:spPr>
        <p:txBody>
          <a:bodyPr anchor="t" rtlCol="false" tIns="0" lIns="0" bIns="0" rIns="0">
            <a:spAutoFit/>
          </a:bodyPr>
          <a:lstStyle/>
          <a:p>
            <a:pPr>
              <a:lnSpc>
                <a:spcPts val="3312"/>
              </a:lnSpc>
            </a:pPr>
            <a:r>
              <a:rPr lang="en-US" sz="2300">
                <a:solidFill>
                  <a:srgbClr val="5576CB"/>
                </a:solidFill>
                <a:latin typeface="Roboto Mono Light Bold"/>
              </a:rPr>
              <a:t>The data used for analysis didn't have any missing values.</a:t>
            </a:r>
          </a:p>
        </p:txBody>
      </p:sp>
      <p:sp>
        <p:nvSpPr>
          <p:cNvPr name="TextBox 42" id="42"/>
          <p:cNvSpPr txBox="true"/>
          <p:nvPr/>
        </p:nvSpPr>
        <p:spPr>
          <a:xfrm rot="0">
            <a:off x="1915334" y="2830094"/>
            <a:ext cx="3645292" cy="334391"/>
          </a:xfrm>
          <a:prstGeom prst="rect">
            <a:avLst/>
          </a:prstGeom>
        </p:spPr>
        <p:txBody>
          <a:bodyPr anchor="t" rtlCol="false" tIns="0" lIns="0" bIns="0" rIns="0">
            <a:spAutoFit/>
          </a:bodyPr>
          <a:lstStyle/>
          <a:p>
            <a:pPr algn="ctr">
              <a:lnSpc>
                <a:spcPts val="2331"/>
              </a:lnSpc>
            </a:pPr>
            <a:r>
              <a:rPr lang="en-US" sz="2199" spc="103">
                <a:solidFill>
                  <a:srgbClr val="244DB6"/>
                </a:solidFill>
                <a:latin typeface="Blink Twice"/>
              </a:rPr>
              <a:t>BIAS</a:t>
            </a:r>
          </a:p>
        </p:txBody>
      </p:sp>
      <p:sp>
        <p:nvSpPr>
          <p:cNvPr name="TextBox 43" id="43"/>
          <p:cNvSpPr txBox="true"/>
          <p:nvPr/>
        </p:nvSpPr>
        <p:spPr>
          <a:xfrm rot="0">
            <a:off x="7321354" y="2650326"/>
            <a:ext cx="3645292" cy="629666"/>
          </a:xfrm>
          <a:prstGeom prst="rect">
            <a:avLst/>
          </a:prstGeom>
        </p:spPr>
        <p:txBody>
          <a:bodyPr anchor="t" rtlCol="false" tIns="0" lIns="0" bIns="0" rIns="0">
            <a:spAutoFit/>
          </a:bodyPr>
          <a:lstStyle/>
          <a:p>
            <a:pPr algn="ctr">
              <a:lnSpc>
                <a:spcPts val="2331"/>
              </a:lnSpc>
            </a:pPr>
            <a:r>
              <a:rPr lang="en-US" sz="2199" spc="103">
                <a:solidFill>
                  <a:srgbClr val="244DB6"/>
                </a:solidFill>
                <a:latin typeface="Blink Twice"/>
              </a:rPr>
              <a:t>FINDING NULL VALUES.</a:t>
            </a:r>
          </a:p>
        </p:txBody>
      </p:sp>
      <p:sp>
        <p:nvSpPr>
          <p:cNvPr name="TextBox 44" id="44"/>
          <p:cNvSpPr txBox="true"/>
          <p:nvPr/>
        </p:nvSpPr>
        <p:spPr>
          <a:xfrm rot="0">
            <a:off x="12625119" y="3992897"/>
            <a:ext cx="3846998" cy="2073021"/>
          </a:xfrm>
          <a:prstGeom prst="rect">
            <a:avLst/>
          </a:prstGeom>
        </p:spPr>
        <p:txBody>
          <a:bodyPr anchor="t" rtlCol="false" tIns="0" lIns="0" bIns="0" rIns="0">
            <a:spAutoFit/>
          </a:bodyPr>
          <a:lstStyle/>
          <a:p>
            <a:pPr>
              <a:lnSpc>
                <a:spcPts val="3312"/>
              </a:lnSpc>
            </a:pPr>
            <a:r>
              <a:rPr lang="en-US" sz="2300">
                <a:solidFill>
                  <a:srgbClr val="5576CB"/>
                </a:solidFill>
                <a:latin typeface="Roboto Mono Light Bold"/>
              </a:rPr>
              <a:t>Data columns were formated according to their value format for easier and faster computation.</a:t>
            </a:r>
          </a:p>
        </p:txBody>
      </p:sp>
      <p:sp>
        <p:nvSpPr>
          <p:cNvPr name="TextBox 45" id="45"/>
          <p:cNvSpPr txBox="true"/>
          <p:nvPr/>
        </p:nvSpPr>
        <p:spPr>
          <a:xfrm rot="0">
            <a:off x="12670224" y="2830094"/>
            <a:ext cx="3645292" cy="334391"/>
          </a:xfrm>
          <a:prstGeom prst="rect">
            <a:avLst/>
          </a:prstGeom>
        </p:spPr>
        <p:txBody>
          <a:bodyPr anchor="t" rtlCol="false" tIns="0" lIns="0" bIns="0" rIns="0">
            <a:spAutoFit/>
          </a:bodyPr>
          <a:lstStyle/>
          <a:p>
            <a:pPr algn="ctr">
              <a:lnSpc>
                <a:spcPts val="2331"/>
              </a:lnSpc>
            </a:pPr>
            <a:r>
              <a:rPr lang="en-US" sz="2199" spc="103">
                <a:solidFill>
                  <a:srgbClr val="244DB6"/>
                </a:solidFill>
                <a:latin typeface="Blink Twice Bold"/>
              </a:rPr>
              <a:t>FORMATTING</a:t>
            </a:r>
          </a:p>
        </p:txBody>
      </p:sp>
      <p:sp>
        <p:nvSpPr>
          <p:cNvPr name="TextBox 46" id="46"/>
          <p:cNvSpPr txBox="true"/>
          <p:nvPr/>
        </p:nvSpPr>
        <p:spPr>
          <a:xfrm rot="0">
            <a:off x="5868861" y="1028700"/>
            <a:ext cx="6550278" cy="475645"/>
          </a:xfrm>
          <a:prstGeom prst="rect">
            <a:avLst/>
          </a:prstGeom>
        </p:spPr>
        <p:txBody>
          <a:bodyPr anchor="t" rtlCol="false" tIns="0" lIns="0" bIns="0" rIns="0">
            <a:spAutoFit/>
          </a:bodyPr>
          <a:lstStyle/>
          <a:p>
            <a:pPr algn="ctr">
              <a:lnSpc>
                <a:spcPts val="3371"/>
              </a:lnSpc>
            </a:pPr>
            <a:r>
              <a:rPr lang="en-US" sz="3180" spc="149">
                <a:solidFill>
                  <a:srgbClr val="244DB6"/>
                </a:solidFill>
                <a:latin typeface="Blink Twice Bold"/>
              </a:rPr>
              <a:t>DATA CLEANING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F4"/>
        </a:solidFill>
      </p:bgPr>
    </p:bg>
    <p:spTree>
      <p:nvGrpSpPr>
        <p:cNvPr id="1" name=""/>
        <p:cNvGrpSpPr/>
        <p:nvPr/>
      </p:nvGrpSpPr>
      <p:grpSpPr>
        <a:xfrm>
          <a:off x="0" y="0"/>
          <a:ext cx="0" cy="0"/>
          <a:chOff x="0" y="0"/>
          <a:chExt cx="0" cy="0"/>
        </a:xfrm>
      </p:grpSpPr>
      <p:grpSp>
        <p:nvGrpSpPr>
          <p:cNvPr name="Group 2" id="2"/>
          <p:cNvGrpSpPr/>
          <p:nvPr/>
        </p:nvGrpSpPr>
        <p:grpSpPr>
          <a:xfrm rot="0">
            <a:off x="-2307396" y="-585807"/>
            <a:ext cx="22902791" cy="11458614"/>
            <a:chOff x="0" y="0"/>
            <a:chExt cx="30537055" cy="15278151"/>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7645426" cy="764542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0"/>
              <a:ext cx="7645426" cy="7645426"/>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7632726"/>
              <a:ext cx="7645426" cy="764542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7632726"/>
              <a:ext cx="7645426" cy="7645426"/>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0"/>
              <a:ext cx="7645426" cy="7645426"/>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0"/>
              <a:ext cx="7645426" cy="7645426"/>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7632726"/>
              <a:ext cx="7645426" cy="7645426"/>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7632726"/>
              <a:ext cx="7645426" cy="7645426"/>
            </a:xfrm>
            <a:prstGeom prst="rect">
              <a:avLst/>
            </a:prstGeom>
          </p:spPr>
        </p:pic>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599189"/>
            <a:ext cx="195011" cy="195011"/>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9492800"/>
            <a:ext cx="195011" cy="195011"/>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645677" y="599189"/>
            <a:ext cx="195011" cy="195011"/>
          </a:xfrm>
          <a:prstGeom prst="rect">
            <a:avLst/>
          </a:prstGeom>
        </p:spPr>
      </p:pic>
      <p:grpSp>
        <p:nvGrpSpPr>
          <p:cNvPr name="Group 14" id="14"/>
          <p:cNvGrpSpPr/>
          <p:nvPr/>
        </p:nvGrpSpPr>
        <p:grpSpPr>
          <a:xfrm rot="0">
            <a:off x="1276868" y="2006350"/>
            <a:ext cx="13175662" cy="7344164"/>
            <a:chOff x="0" y="0"/>
            <a:chExt cx="5662802" cy="3156468"/>
          </a:xfrm>
        </p:grpSpPr>
        <p:sp>
          <p:nvSpPr>
            <p:cNvPr name="Freeform 15" id="15"/>
            <p:cNvSpPr/>
            <p:nvPr/>
          </p:nvSpPr>
          <p:spPr>
            <a:xfrm>
              <a:off x="48260" y="48260"/>
              <a:ext cx="5614542" cy="3108208"/>
            </a:xfrm>
            <a:custGeom>
              <a:avLst/>
              <a:gdLst/>
              <a:ahLst/>
              <a:cxnLst/>
              <a:rect r="r" b="b" t="t" l="l"/>
              <a:pathLst>
                <a:path h="3108208" w="5614542">
                  <a:moveTo>
                    <a:pt x="0" y="0"/>
                  </a:moveTo>
                  <a:lnTo>
                    <a:pt x="5614542" y="0"/>
                  </a:lnTo>
                  <a:lnTo>
                    <a:pt x="5614542" y="3108208"/>
                  </a:lnTo>
                  <a:lnTo>
                    <a:pt x="0" y="3108208"/>
                  </a:lnTo>
                  <a:close/>
                </a:path>
              </a:pathLst>
            </a:custGeom>
            <a:solidFill>
              <a:srgbClr val="244DB6"/>
            </a:solidFill>
          </p:spPr>
        </p:sp>
        <p:sp>
          <p:nvSpPr>
            <p:cNvPr name="Freeform 16" id="16"/>
            <p:cNvSpPr/>
            <p:nvPr/>
          </p:nvSpPr>
          <p:spPr>
            <a:xfrm>
              <a:off x="6350" y="6350"/>
              <a:ext cx="5614542" cy="3108208"/>
            </a:xfrm>
            <a:custGeom>
              <a:avLst/>
              <a:gdLst/>
              <a:ahLst/>
              <a:cxnLst/>
              <a:rect r="r" b="b" t="t" l="l"/>
              <a:pathLst>
                <a:path h="3108208" w="5614542">
                  <a:moveTo>
                    <a:pt x="0" y="0"/>
                  </a:moveTo>
                  <a:lnTo>
                    <a:pt x="5614542" y="0"/>
                  </a:lnTo>
                  <a:lnTo>
                    <a:pt x="5614542" y="3108208"/>
                  </a:lnTo>
                  <a:lnTo>
                    <a:pt x="0" y="3108208"/>
                  </a:lnTo>
                  <a:close/>
                </a:path>
              </a:pathLst>
            </a:custGeom>
            <a:solidFill>
              <a:srgbClr val="FFFCF4"/>
            </a:solidFill>
          </p:spPr>
        </p:sp>
        <p:sp>
          <p:nvSpPr>
            <p:cNvPr name="Freeform 17" id="17"/>
            <p:cNvSpPr/>
            <p:nvPr/>
          </p:nvSpPr>
          <p:spPr>
            <a:xfrm>
              <a:off x="0" y="0"/>
              <a:ext cx="5627242" cy="3120908"/>
            </a:xfrm>
            <a:custGeom>
              <a:avLst/>
              <a:gdLst/>
              <a:ahLst/>
              <a:cxnLst/>
              <a:rect r="r" b="b" t="t" l="l"/>
              <a:pathLst>
                <a:path h="3120908" w="5627242">
                  <a:moveTo>
                    <a:pt x="5627242" y="3120908"/>
                  </a:moveTo>
                  <a:lnTo>
                    <a:pt x="0" y="3120908"/>
                  </a:lnTo>
                  <a:lnTo>
                    <a:pt x="0" y="0"/>
                  </a:lnTo>
                  <a:lnTo>
                    <a:pt x="5627242" y="0"/>
                  </a:lnTo>
                  <a:lnTo>
                    <a:pt x="5627242" y="3120908"/>
                  </a:lnTo>
                  <a:close/>
                  <a:moveTo>
                    <a:pt x="12700" y="3108208"/>
                  </a:moveTo>
                  <a:lnTo>
                    <a:pt x="5614542" y="3108208"/>
                  </a:lnTo>
                  <a:lnTo>
                    <a:pt x="5614542" y="12700"/>
                  </a:lnTo>
                  <a:lnTo>
                    <a:pt x="12700" y="12700"/>
                  </a:lnTo>
                  <a:lnTo>
                    <a:pt x="12700" y="3108208"/>
                  </a:lnTo>
                  <a:close/>
                </a:path>
              </a:pathLst>
            </a:custGeom>
            <a:solidFill>
              <a:srgbClr val="244DB6"/>
            </a:solidFill>
          </p:spPr>
        </p:sp>
      </p:grpSp>
      <p:pic>
        <p:nvPicPr>
          <p:cNvPr name="Picture 18" id="1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13462639" y="4049552"/>
            <a:ext cx="7096987" cy="7019565"/>
          </a:xfrm>
          <a:prstGeom prst="rect">
            <a:avLst/>
          </a:prstGeom>
        </p:spPr>
      </p:pic>
      <p:grpSp>
        <p:nvGrpSpPr>
          <p:cNvPr name="Group 19" id="19"/>
          <p:cNvGrpSpPr/>
          <p:nvPr/>
        </p:nvGrpSpPr>
        <p:grpSpPr>
          <a:xfrm rot="0">
            <a:off x="1868250" y="1504345"/>
            <a:ext cx="3901344" cy="1004011"/>
            <a:chOff x="0" y="0"/>
            <a:chExt cx="2005384" cy="516086"/>
          </a:xfrm>
        </p:grpSpPr>
        <p:sp>
          <p:nvSpPr>
            <p:cNvPr name="Freeform 20" id="20"/>
            <p:cNvSpPr/>
            <p:nvPr/>
          </p:nvSpPr>
          <p:spPr>
            <a:xfrm>
              <a:off x="48260" y="48260"/>
              <a:ext cx="1957124" cy="467826"/>
            </a:xfrm>
            <a:custGeom>
              <a:avLst/>
              <a:gdLst/>
              <a:ahLst/>
              <a:cxnLst/>
              <a:rect r="r" b="b" t="t" l="l"/>
              <a:pathLst>
                <a:path h="467826" w="1957124">
                  <a:moveTo>
                    <a:pt x="0" y="0"/>
                  </a:moveTo>
                  <a:lnTo>
                    <a:pt x="1957124" y="0"/>
                  </a:lnTo>
                  <a:lnTo>
                    <a:pt x="1957124" y="467826"/>
                  </a:lnTo>
                  <a:lnTo>
                    <a:pt x="0" y="467826"/>
                  </a:lnTo>
                  <a:close/>
                </a:path>
              </a:pathLst>
            </a:custGeom>
            <a:solidFill>
              <a:srgbClr val="244DB6"/>
            </a:solidFill>
          </p:spPr>
        </p:sp>
        <p:sp>
          <p:nvSpPr>
            <p:cNvPr name="Freeform 21" id="21"/>
            <p:cNvSpPr/>
            <p:nvPr/>
          </p:nvSpPr>
          <p:spPr>
            <a:xfrm>
              <a:off x="6350" y="6350"/>
              <a:ext cx="1957124" cy="467826"/>
            </a:xfrm>
            <a:custGeom>
              <a:avLst/>
              <a:gdLst/>
              <a:ahLst/>
              <a:cxnLst/>
              <a:rect r="r" b="b" t="t" l="l"/>
              <a:pathLst>
                <a:path h="467826" w="1957124">
                  <a:moveTo>
                    <a:pt x="0" y="0"/>
                  </a:moveTo>
                  <a:lnTo>
                    <a:pt x="1957124" y="0"/>
                  </a:lnTo>
                  <a:lnTo>
                    <a:pt x="1957124" y="467826"/>
                  </a:lnTo>
                  <a:lnTo>
                    <a:pt x="0" y="467826"/>
                  </a:lnTo>
                  <a:close/>
                </a:path>
              </a:pathLst>
            </a:custGeom>
            <a:solidFill>
              <a:srgbClr val="FFFCF4"/>
            </a:solidFill>
          </p:spPr>
        </p:sp>
        <p:sp>
          <p:nvSpPr>
            <p:cNvPr name="Freeform 22" id="22"/>
            <p:cNvSpPr/>
            <p:nvPr/>
          </p:nvSpPr>
          <p:spPr>
            <a:xfrm>
              <a:off x="0" y="0"/>
              <a:ext cx="1969824" cy="480526"/>
            </a:xfrm>
            <a:custGeom>
              <a:avLst/>
              <a:gdLst/>
              <a:ahLst/>
              <a:cxnLst/>
              <a:rect r="r" b="b" t="t" l="l"/>
              <a:pathLst>
                <a:path h="480526" w="1969824">
                  <a:moveTo>
                    <a:pt x="1969824" y="480526"/>
                  </a:moveTo>
                  <a:lnTo>
                    <a:pt x="0" y="480526"/>
                  </a:lnTo>
                  <a:lnTo>
                    <a:pt x="0" y="0"/>
                  </a:lnTo>
                  <a:lnTo>
                    <a:pt x="1969824" y="0"/>
                  </a:lnTo>
                  <a:lnTo>
                    <a:pt x="1969824" y="480526"/>
                  </a:lnTo>
                  <a:close/>
                  <a:moveTo>
                    <a:pt x="12700" y="467826"/>
                  </a:moveTo>
                  <a:lnTo>
                    <a:pt x="1957124" y="467826"/>
                  </a:lnTo>
                  <a:lnTo>
                    <a:pt x="1957124" y="12700"/>
                  </a:lnTo>
                  <a:lnTo>
                    <a:pt x="12700" y="12700"/>
                  </a:lnTo>
                  <a:lnTo>
                    <a:pt x="12700" y="467826"/>
                  </a:lnTo>
                  <a:close/>
                </a:path>
              </a:pathLst>
            </a:custGeom>
            <a:solidFill>
              <a:srgbClr val="244DB6"/>
            </a:solidFill>
          </p:spPr>
        </p:sp>
      </p:grpSp>
      <p:sp>
        <p:nvSpPr>
          <p:cNvPr name="TextBox 23" id="23"/>
          <p:cNvSpPr txBox="true"/>
          <p:nvPr/>
        </p:nvSpPr>
        <p:spPr>
          <a:xfrm rot="0">
            <a:off x="1868250" y="3025241"/>
            <a:ext cx="12078489" cy="5111877"/>
          </a:xfrm>
          <a:prstGeom prst="rect">
            <a:avLst/>
          </a:prstGeom>
        </p:spPr>
        <p:txBody>
          <a:bodyPr anchor="t" rtlCol="false" tIns="0" lIns="0" bIns="0" rIns="0">
            <a:spAutoFit/>
          </a:bodyPr>
          <a:lstStyle/>
          <a:p>
            <a:pPr marL="561339" indent="-280669" lvl="1">
              <a:lnSpc>
                <a:spcPts val="3743"/>
              </a:lnSpc>
              <a:buFont typeface="Arial"/>
              <a:buChar char="•"/>
            </a:pPr>
            <a:r>
              <a:rPr lang="en-US" sz="2599">
                <a:solidFill>
                  <a:srgbClr val="5576CB"/>
                </a:solidFill>
                <a:latin typeface="Roboto Mono Light Bold"/>
              </a:rPr>
              <a:t>The first step for analysis was the merging of data. the four CSV files were uploaded to r studio, where I kept the quarter_one_2020 column names and changed others to the same.</a:t>
            </a:r>
          </a:p>
          <a:p>
            <a:pPr marL="561339" indent="-280669" lvl="1">
              <a:lnSpc>
                <a:spcPts val="3743"/>
              </a:lnSpc>
              <a:buFont typeface="Arial"/>
              <a:buChar char="•"/>
            </a:pPr>
            <a:r>
              <a:rPr lang="en-US" sz="2599">
                <a:solidFill>
                  <a:srgbClr val="5576CB"/>
                </a:solidFill>
                <a:latin typeface="Roboto Mono Light Bold"/>
              </a:rPr>
              <a:t>Afterward, I merged these four datasets into a single dataset, "trips". </a:t>
            </a:r>
          </a:p>
          <a:p>
            <a:pPr marL="561339" indent="-280669" lvl="1">
              <a:lnSpc>
                <a:spcPts val="3743"/>
              </a:lnSpc>
              <a:buFont typeface="Arial"/>
              <a:buChar char="•"/>
            </a:pPr>
            <a:r>
              <a:rPr lang="en-US" sz="2599">
                <a:solidFill>
                  <a:srgbClr val="5576CB"/>
                </a:solidFill>
                <a:latin typeface="Roboto Mono Light Bold"/>
              </a:rPr>
              <a:t>There were few columns such as longitude and latitude which were not necessary and were not available with every quarter so they were removed.</a:t>
            </a:r>
          </a:p>
          <a:p>
            <a:pPr marL="561339" indent="-280669" lvl="1">
              <a:lnSpc>
                <a:spcPts val="3743"/>
              </a:lnSpc>
              <a:buFont typeface="Arial"/>
              <a:buChar char="•"/>
            </a:pPr>
            <a:r>
              <a:rPr lang="en-US" sz="2599">
                <a:solidFill>
                  <a:srgbClr val="5576CB"/>
                </a:solidFill>
                <a:latin typeface="Roboto Mono Light Bold"/>
              </a:rPr>
              <a:t>A new data column was added, "Ride_length" which gave information about the time duration users used services.</a:t>
            </a:r>
          </a:p>
        </p:txBody>
      </p:sp>
      <p:sp>
        <p:nvSpPr>
          <p:cNvPr name="TextBox 24" id="24"/>
          <p:cNvSpPr txBox="true"/>
          <p:nvPr/>
        </p:nvSpPr>
        <p:spPr>
          <a:xfrm rot="0">
            <a:off x="5868861" y="1028700"/>
            <a:ext cx="6550278" cy="475645"/>
          </a:xfrm>
          <a:prstGeom prst="rect">
            <a:avLst/>
          </a:prstGeom>
        </p:spPr>
        <p:txBody>
          <a:bodyPr anchor="t" rtlCol="false" tIns="0" lIns="0" bIns="0" rIns="0">
            <a:spAutoFit/>
          </a:bodyPr>
          <a:lstStyle/>
          <a:p>
            <a:pPr algn="ctr">
              <a:lnSpc>
                <a:spcPts val="3371"/>
              </a:lnSpc>
            </a:pPr>
            <a:r>
              <a:rPr lang="en-US" sz="3180" spc="149">
                <a:solidFill>
                  <a:srgbClr val="244DB6"/>
                </a:solidFill>
                <a:latin typeface="Blink Twice Bold"/>
              </a:rPr>
              <a:t>DATA CLEANING</a:t>
            </a:r>
          </a:p>
        </p:txBody>
      </p:sp>
      <p:sp>
        <p:nvSpPr>
          <p:cNvPr name="TextBox 25" id="25"/>
          <p:cNvSpPr txBox="true"/>
          <p:nvPr/>
        </p:nvSpPr>
        <p:spPr>
          <a:xfrm rot="0">
            <a:off x="1948651" y="1839155"/>
            <a:ext cx="3645292" cy="334391"/>
          </a:xfrm>
          <a:prstGeom prst="rect">
            <a:avLst/>
          </a:prstGeom>
        </p:spPr>
        <p:txBody>
          <a:bodyPr anchor="t" rtlCol="false" tIns="0" lIns="0" bIns="0" rIns="0">
            <a:spAutoFit/>
          </a:bodyPr>
          <a:lstStyle/>
          <a:p>
            <a:pPr algn="ctr">
              <a:lnSpc>
                <a:spcPts val="2331"/>
              </a:lnSpc>
            </a:pPr>
            <a:r>
              <a:rPr lang="en-US" sz="2199" spc="103">
                <a:solidFill>
                  <a:srgbClr val="244DB6"/>
                </a:solidFill>
                <a:latin typeface="Blink Twice"/>
              </a:rPr>
              <a:t>MERGING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4"/>
        </a:solidFill>
      </p:bgPr>
    </p:bg>
    <p:spTree>
      <p:nvGrpSpPr>
        <p:cNvPr id="1" name=""/>
        <p:cNvGrpSpPr/>
        <p:nvPr/>
      </p:nvGrpSpPr>
      <p:grpSpPr>
        <a:xfrm>
          <a:off x="0" y="0"/>
          <a:ext cx="0" cy="0"/>
          <a:chOff x="0" y="0"/>
          <a:chExt cx="0" cy="0"/>
        </a:xfrm>
      </p:grpSpPr>
      <p:grpSp>
        <p:nvGrpSpPr>
          <p:cNvPr name="Group 2" id="2"/>
          <p:cNvGrpSpPr/>
          <p:nvPr/>
        </p:nvGrpSpPr>
        <p:grpSpPr>
          <a:xfrm rot="0">
            <a:off x="-2307396" y="-585807"/>
            <a:ext cx="22902791" cy="11458614"/>
            <a:chOff x="0" y="0"/>
            <a:chExt cx="30537055" cy="15278151"/>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7645426" cy="764542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0"/>
              <a:ext cx="7645426" cy="7645426"/>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7632726"/>
              <a:ext cx="7645426" cy="764542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7632726"/>
              <a:ext cx="7645426" cy="7645426"/>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0"/>
              <a:ext cx="7645426" cy="7645426"/>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0"/>
              <a:ext cx="7645426" cy="7645426"/>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7632726"/>
              <a:ext cx="7645426" cy="7645426"/>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7632726"/>
              <a:ext cx="7645426" cy="7645426"/>
            </a:xfrm>
            <a:prstGeom prst="rect">
              <a:avLst/>
            </a:prstGeom>
          </p:spPr>
        </p:pic>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599189"/>
            <a:ext cx="195011" cy="195011"/>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645677" y="599189"/>
            <a:ext cx="195011" cy="195011"/>
          </a:xfrm>
          <a:prstGeom prst="rect">
            <a:avLst/>
          </a:prstGeom>
        </p:spPr>
      </p:pic>
      <p:grpSp>
        <p:nvGrpSpPr>
          <p:cNvPr name="Group 13" id="13"/>
          <p:cNvGrpSpPr/>
          <p:nvPr/>
        </p:nvGrpSpPr>
        <p:grpSpPr>
          <a:xfrm rot="0">
            <a:off x="3835470" y="2006350"/>
            <a:ext cx="13175662" cy="7344164"/>
            <a:chOff x="0" y="0"/>
            <a:chExt cx="5662802" cy="3156468"/>
          </a:xfrm>
        </p:grpSpPr>
        <p:sp>
          <p:nvSpPr>
            <p:cNvPr name="Freeform 14" id="14"/>
            <p:cNvSpPr/>
            <p:nvPr/>
          </p:nvSpPr>
          <p:spPr>
            <a:xfrm>
              <a:off x="48260" y="48260"/>
              <a:ext cx="5614542" cy="3108208"/>
            </a:xfrm>
            <a:custGeom>
              <a:avLst/>
              <a:gdLst/>
              <a:ahLst/>
              <a:cxnLst/>
              <a:rect r="r" b="b" t="t" l="l"/>
              <a:pathLst>
                <a:path h="3108208" w="5614542">
                  <a:moveTo>
                    <a:pt x="0" y="0"/>
                  </a:moveTo>
                  <a:lnTo>
                    <a:pt x="5614542" y="0"/>
                  </a:lnTo>
                  <a:lnTo>
                    <a:pt x="5614542" y="3108208"/>
                  </a:lnTo>
                  <a:lnTo>
                    <a:pt x="0" y="3108208"/>
                  </a:lnTo>
                  <a:close/>
                </a:path>
              </a:pathLst>
            </a:custGeom>
            <a:solidFill>
              <a:srgbClr val="244DB6"/>
            </a:solidFill>
          </p:spPr>
        </p:sp>
        <p:sp>
          <p:nvSpPr>
            <p:cNvPr name="Freeform 15" id="15"/>
            <p:cNvSpPr/>
            <p:nvPr/>
          </p:nvSpPr>
          <p:spPr>
            <a:xfrm>
              <a:off x="6350" y="6350"/>
              <a:ext cx="5614542" cy="3108208"/>
            </a:xfrm>
            <a:custGeom>
              <a:avLst/>
              <a:gdLst/>
              <a:ahLst/>
              <a:cxnLst/>
              <a:rect r="r" b="b" t="t" l="l"/>
              <a:pathLst>
                <a:path h="3108208" w="5614542">
                  <a:moveTo>
                    <a:pt x="0" y="0"/>
                  </a:moveTo>
                  <a:lnTo>
                    <a:pt x="5614542" y="0"/>
                  </a:lnTo>
                  <a:lnTo>
                    <a:pt x="5614542" y="3108208"/>
                  </a:lnTo>
                  <a:lnTo>
                    <a:pt x="0" y="3108208"/>
                  </a:lnTo>
                  <a:close/>
                </a:path>
              </a:pathLst>
            </a:custGeom>
            <a:solidFill>
              <a:srgbClr val="FFFCF4"/>
            </a:solidFill>
          </p:spPr>
        </p:sp>
        <p:sp>
          <p:nvSpPr>
            <p:cNvPr name="Freeform 16" id="16"/>
            <p:cNvSpPr/>
            <p:nvPr/>
          </p:nvSpPr>
          <p:spPr>
            <a:xfrm>
              <a:off x="0" y="0"/>
              <a:ext cx="5627242" cy="3120908"/>
            </a:xfrm>
            <a:custGeom>
              <a:avLst/>
              <a:gdLst/>
              <a:ahLst/>
              <a:cxnLst/>
              <a:rect r="r" b="b" t="t" l="l"/>
              <a:pathLst>
                <a:path h="3120908" w="5627242">
                  <a:moveTo>
                    <a:pt x="5627242" y="3120908"/>
                  </a:moveTo>
                  <a:lnTo>
                    <a:pt x="0" y="3120908"/>
                  </a:lnTo>
                  <a:lnTo>
                    <a:pt x="0" y="0"/>
                  </a:lnTo>
                  <a:lnTo>
                    <a:pt x="5627242" y="0"/>
                  </a:lnTo>
                  <a:lnTo>
                    <a:pt x="5627242" y="3120908"/>
                  </a:lnTo>
                  <a:close/>
                  <a:moveTo>
                    <a:pt x="12700" y="3108208"/>
                  </a:moveTo>
                  <a:lnTo>
                    <a:pt x="5614542" y="3108208"/>
                  </a:lnTo>
                  <a:lnTo>
                    <a:pt x="5614542" y="12700"/>
                  </a:lnTo>
                  <a:lnTo>
                    <a:pt x="12700" y="12700"/>
                  </a:lnTo>
                  <a:lnTo>
                    <a:pt x="12700" y="3108208"/>
                  </a:lnTo>
                  <a:close/>
                </a:path>
              </a:pathLst>
            </a:custGeom>
            <a:solidFill>
              <a:srgbClr val="244DB6"/>
            </a:solidFill>
          </p:spPr>
        </p:sp>
      </p:grpSp>
      <p:grpSp>
        <p:nvGrpSpPr>
          <p:cNvPr name="Group 17" id="17"/>
          <p:cNvGrpSpPr/>
          <p:nvPr/>
        </p:nvGrpSpPr>
        <p:grpSpPr>
          <a:xfrm rot="0">
            <a:off x="4426852" y="2617754"/>
            <a:ext cx="4347237" cy="6121357"/>
            <a:chOff x="0" y="0"/>
            <a:chExt cx="5796316" cy="8161809"/>
          </a:xfrm>
        </p:grpSpPr>
        <p:pic>
          <p:nvPicPr>
            <p:cNvPr name="Picture 18" id="18"/>
            <p:cNvPicPr>
              <a:picLocks noChangeAspect="true"/>
            </p:cNvPicPr>
            <p:nvPr/>
          </p:nvPicPr>
          <p:blipFill>
            <a:blip r:embed="rId6"/>
            <a:srcRect l="26327" t="0" r="26327" b="0"/>
            <a:stretch>
              <a:fillRect/>
            </a:stretch>
          </p:blipFill>
          <p:spPr>
            <a:xfrm>
              <a:off x="0" y="0"/>
              <a:ext cx="5796316" cy="8161809"/>
            </a:xfrm>
            <a:prstGeom prst="rect">
              <a:avLst/>
            </a:prstGeom>
          </p:spPr>
        </p:pic>
      </p:grpSp>
      <p:grpSp>
        <p:nvGrpSpPr>
          <p:cNvPr name="Group 19" id="19"/>
          <p:cNvGrpSpPr/>
          <p:nvPr/>
        </p:nvGrpSpPr>
        <p:grpSpPr>
          <a:xfrm rot="0">
            <a:off x="12208537" y="1504345"/>
            <a:ext cx="3901344" cy="1004011"/>
            <a:chOff x="0" y="0"/>
            <a:chExt cx="2005384" cy="516086"/>
          </a:xfrm>
        </p:grpSpPr>
        <p:sp>
          <p:nvSpPr>
            <p:cNvPr name="Freeform 20" id="20"/>
            <p:cNvSpPr/>
            <p:nvPr/>
          </p:nvSpPr>
          <p:spPr>
            <a:xfrm>
              <a:off x="48260" y="48260"/>
              <a:ext cx="1957124" cy="467826"/>
            </a:xfrm>
            <a:custGeom>
              <a:avLst/>
              <a:gdLst/>
              <a:ahLst/>
              <a:cxnLst/>
              <a:rect r="r" b="b" t="t" l="l"/>
              <a:pathLst>
                <a:path h="467826" w="1957124">
                  <a:moveTo>
                    <a:pt x="0" y="0"/>
                  </a:moveTo>
                  <a:lnTo>
                    <a:pt x="1957124" y="0"/>
                  </a:lnTo>
                  <a:lnTo>
                    <a:pt x="1957124" y="467826"/>
                  </a:lnTo>
                  <a:lnTo>
                    <a:pt x="0" y="467826"/>
                  </a:lnTo>
                  <a:close/>
                </a:path>
              </a:pathLst>
            </a:custGeom>
            <a:solidFill>
              <a:srgbClr val="244DB6"/>
            </a:solidFill>
          </p:spPr>
        </p:sp>
        <p:sp>
          <p:nvSpPr>
            <p:cNvPr name="Freeform 21" id="21"/>
            <p:cNvSpPr/>
            <p:nvPr/>
          </p:nvSpPr>
          <p:spPr>
            <a:xfrm>
              <a:off x="6350" y="6350"/>
              <a:ext cx="1957124" cy="467826"/>
            </a:xfrm>
            <a:custGeom>
              <a:avLst/>
              <a:gdLst/>
              <a:ahLst/>
              <a:cxnLst/>
              <a:rect r="r" b="b" t="t" l="l"/>
              <a:pathLst>
                <a:path h="467826" w="1957124">
                  <a:moveTo>
                    <a:pt x="0" y="0"/>
                  </a:moveTo>
                  <a:lnTo>
                    <a:pt x="1957124" y="0"/>
                  </a:lnTo>
                  <a:lnTo>
                    <a:pt x="1957124" y="467826"/>
                  </a:lnTo>
                  <a:lnTo>
                    <a:pt x="0" y="467826"/>
                  </a:lnTo>
                  <a:close/>
                </a:path>
              </a:pathLst>
            </a:custGeom>
            <a:solidFill>
              <a:srgbClr val="FFFCF4"/>
            </a:solidFill>
          </p:spPr>
        </p:sp>
        <p:sp>
          <p:nvSpPr>
            <p:cNvPr name="Freeform 22" id="22"/>
            <p:cNvSpPr/>
            <p:nvPr/>
          </p:nvSpPr>
          <p:spPr>
            <a:xfrm>
              <a:off x="0" y="0"/>
              <a:ext cx="1969824" cy="480526"/>
            </a:xfrm>
            <a:custGeom>
              <a:avLst/>
              <a:gdLst/>
              <a:ahLst/>
              <a:cxnLst/>
              <a:rect r="r" b="b" t="t" l="l"/>
              <a:pathLst>
                <a:path h="480526" w="1969824">
                  <a:moveTo>
                    <a:pt x="1969824" y="480526"/>
                  </a:moveTo>
                  <a:lnTo>
                    <a:pt x="0" y="480526"/>
                  </a:lnTo>
                  <a:lnTo>
                    <a:pt x="0" y="0"/>
                  </a:lnTo>
                  <a:lnTo>
                    <a:pt x="1969824" y="0"/>
                  </a:lnTo>
                  <a:lnTo>
                    <a:pt x="1969824" y="480526"/>
                  </a:lnTo>
                  <a:close/>
                  <a:moveTo>
                    <a:pt x="12700" y="467826"/>
                  </a:moveTo>
                  <a:lnTo>
                    <a:pt x="1957124" y="467826"/>
                  </a:lnTo>
                  <a:lnTo>
                    <a:pt x="1957124" y="12700"/>
                  </a:lnTo>
                  <a:lnTo>
                    <a:pt x="12700" y="12700"/>
                  </a:lnTo>
                  <a:lnTo>
                    <a:pt x="12700" y="467826"/>
                  </a:lnTo>
                  <a:close/>
                </a:path>
              </a:pathLst>
            </a:custGeom>
            <a:solidFill>
              <a:srgbClr val="244DB6"/>
            </a:solidFill>
          </p:spPr>
        </p:sp>
      </p:grpSp>
      <p:pic>
        <p:nvPicPr>
          <p:cNvPr name="Picture 23" id="2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4709633" y="3884557"/>
            <a:ext cx="10365707" cy="7196573"/>
          </a:xfrm>
          <a:prstGeom prst="rect">
            <a:avLst/>
          </a:prstGeom>
        </p:spPr>
      </p:pic>
      <p:sp>
        <p:nvSpPr>
          <p:cNvPr name="TextBox 24" id="24"/>
          <p:cNvSpPr txBox="true"/>
          <p:nvPr/>
        </p:nvSpPr>
        <p:spPr>
          <a:xfrm rot="0">
            <a:off x="9383689" y="3117738"/>
            <a:ext cx="7076731" cy="5006721"/>
          </a:xfrm>
          <a:prstGeom prst="rect">
            <a:avLst/>
          </a:prstGeom>
        </p:spPr>
        <p:txBody>
          <a:bodyPr anchor="t" rtlCol="false" tIns="0" lIns="0" bIns="0" rIns="0">
            <a:spAutoFit/>
          </a:bodyPr>
          <a:lstStyle/>
          <a:p>
            <a:pPr>
              <a:lnSpc>
                <a:spcPts val="3312"/>
              </a:lnSpc>
            </a:pPr>
            <a:r>
              <a:rPr lang="en-US" sz="2300">
                <a:solidFill>
                  <a:srgbClr val="5576CB"/>
                </a:solidFill>
                <a:latin typeface="Roboto Mono Light Bold"/>
              </a:rPr>
              <a:t>R Studio, Used for data visualization and analysis was used for carrying out this project. once the data set was ready columns such as weekdays, Ride length according to month were added for  </a:t>
            </a:r>
          </a:p>
          <a:p>
            <a:pPr>
              <a:lnSpc>
                <a:spcPts val="3312"/>
              </a:lnSpc>
            </a:pPr>
            <a:r>
              <a:rPr lang="en-US" sz="2300">
                <a:solidFill>
                  <a:srgbClr val="5576CB"/>
                </a:solidFill>
                <a:latin typeface="Roboto Mono Light Bold"/>
              </a:rPr>
              <a:t>analysis of data. Other steps used were:</a:t>
            </a:r>
          </a:p>
          <a:p>
            <a:pPr marL="496571" indent="-248285" lvl="1">
              <a:lnSpc>
                <a:spcPts val="3312"/>
              </a:lnSpc>
              <a:buFont typeface="Arial"/>
              <a:buChar char="•"/>
            </a:pPr>
            <a:r>
              <a:rPr lang="en-US" sz="2300">
                <a:solidFill>
                  <a:srgbClr val="5576CB"/>
                </a:solidFill>
                <a:latin typeface="Roboto Mono Light Bold"/>
              </a:rPr>
              <a:t>dimension, a summary of the dataset was generated for analysis o data.</a:t>
            </a:r>
            <a:r>
              <a:rPr lang="en-US" sz="2300">
                <a:solidFill>
                  <a:srgbClr val="5576CB"/>
                </a:solidFill>
                <a:latin typeface="Roboto Mono Light Bold"/>
              </a:rPr>
              <a:t> </a:t>
            </a:r>
          </a:p>
          <a:p>
            <a:pPr marL="496571" indent="-248285" lvl="1">
              <a:lnSpc>
                <a:spcPts val="3312"/>
              </a:lnSpc>
              <a:buFont typeface="Arial"/>
              <a:buChar char="•"/>
            </a:pPr>
            <a:r>
              <a:rPr lang="en-US" sz="2300">
                <a:solidFill>
                  <a:srgbClr val="5576CB"/>
                </a:solidFill>
                <a:latin typeface="Roboto Mono Light Bold"/>
              </a:rPr>
              <a:t>The name values were made consistent in the member_casual column to member and casual. </a:t>
            </a:r>
          </a:p>
          <a:p>
            <a:pPr marL="496571" indent="-248285" lvl="1">
              <a:lnSpc>
                <a:spcPts val="3312"/>
              </a:lnSpc>
              <a:buFont typeface="Arial"/>
              <a:buChar char="•"/>
            </a:pPr>
            <a:r>
              <a:rPr lang="en-US" sz="2300">
                <a:solidFill>
                  <a:srgbClr val="5576CB"/>
                </a:solidFill>
                <a:latin typeface="Roboto Mono Light Bold"/>
              </a:rPr>
              <a:t>mean, median, max were calculated .</a:t>
            </a:r>
          </a:p>
        </p:txBody>
      </p:sp>
      <p:sp>
        <p:nvSpPr>
          <p:cNvPr name="TextBox 25" id="25"/>
          <p:cNvSpPr txBox="true"/>
          <p:nvPr/>
        </p:nvSpPr>
        <p:spPr>
          <a:xfrm rot="0">
            <a:off x="5868861" y="1028700"/>
            <a:ext cx="6550278" cy="475645"/>
          </a:xfrm>
          <a:prstGeom prst="rect">
            <a:avLst/>
          </a:prstGeom>
        </p:spPr>
        <p:txBody>
          <a:bodyPr anchor="t" rtlCol="false" tIns="0" lIns="0" bIns="0" rIns="0">
            <a:spAutoFit/>
          </a:bodyPr>
          <a:lstStyle/>
          <a:p>
            <a:pPr algn="ctr">
              <a:lnSpc>
                <a:spcPts val="3371"/>
              </a:lnSpc>
            </a:pPr>
            <a:r>
              <a:rPr lang="en-US" sz="3180" spc="149">
                <a:solidFill>
                  <a:srgbClr val="244DB6"/>
                </a:solidFill>
                <a:latin typeface="Blink Twice Bold"/>
              </a:rPr>
              <a:t>ANALYSIS</a:t>
            </a:r>
          </a:p>
        </p:txBody>
      </p:sp>
      <p:sp>
        <p:nvSpPr>
          <p:cNvPr name="TextBox 26" id="26"/>
          <p:cNvSpPr txBox="true"/>
          <p:nvPr/>
        </p:nvSpPr>
        <p:spPr>
          <a:xfrm rot="0">
            <a:off x="12288938" y="1839155"/>
            <a:ext cx="3645292" cy="334391"/>
          </a:xfrm>
          <a:prstGeom prst="rect">
            <a:avLst/>
          </a:prstGeom>
        </p:spPr>
        <p:txBody>
          <a:bodyPr anchor="t" rtlCol="false" tIns="0" lIns="0" bIns="0" rIns="0">
            <a:spAutoFit/>
          </a:bodyPr>
          <a:lstStyle/>
          <a:p>
            <a:pPr algn="ctr">
              <a:lnSpc>
                <a:spcPts val="2331"/>
              </a:lnSpc>
            </a:pPr>
            <a:r>
              <a:rPr lang="en-US" sz="2199" spc="103">
                <a:solidFill>
                  <a:srgbClr val="244DB6"/>
                </a:solidFill>
                <a:latin typeface="Blink Twice"/>
              </a:rPr>
              <a:t>R STUDIO</a:t>
            </a:r>
          </a:p>
        </p:txBody>
      </p:sp>
      <p:pic>
        <p:nvPicPr>
          <p:cNvPr name="Picture 27" id="2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645677" y="9492800"/>
            <a:ext cx="195011" cy="195011"/>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CF4"/>
        </a:solidFill>
      </p:bgPr>
    </p:bg>
    <p:spTree>
      <p:nvGrpSpPr>
        <p:cNvPr id="1" name=""/>
        <p:cNvGrpSpPr/>
        <p:nvPr/>
      </p:nvGrpSpPr>
      <p:grpSpPr>
        <a:xfrm>
          <a:off x="0" y="0"/>
          <a:ext cx="0" cy="0"/>
          <a:chOff x="0" y="0"/>
          <a:chExt cx="0" cy="0"/>
        </a:xfrm>
      </p:grpSpPr>
      <p:grpSp>
        <p:nvGrpSpPr>
          <p:cNvPr name="Group 2" id="2"/>
          <p:cNvGrpSpPr/>
          <p:nvPr/>
        </p:nvGrpSpPr>
        <p:grpSpPr>
          <a:xfrm rot="0">
            <a:off x="-2307396" y="-585807"/>
            <a:ext cx="22902791" cy="11458614"/>
            <a:chOff x="0" y="0"/>
            <a:chExt cx="30537055" cy="15278151"/>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7645426" cy="764542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0"/>
              <a:ext cx="7645426" cy="7645426"/>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7632726"/>
              <a:ext cx="7645426" cy="764542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7632726"/>
              <a:ext cx="7645426" cy="7645426"/>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0"/>
              <a:ext cx="7645426" cy="7645426"/>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0"/>
              <a:ext cx="7645426" cy="7645426"/>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7632726"/>
              <a:ext cx="7645426" cy="7645426"/>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7632726"/>
              <a:ext cx="7645426" cy="7645426"/>
            </a:xfrm>
            <a:prstGeom prst="rect">
              <a:avLst/>
            </a:prstGeom>
          </p:spPr>
        </p:pic>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599189"/>
            <a:ext cx="195011" cy="195011"/>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645677" y="599189"/>
            <a:ext cx="195011" cy="195011"/>
          </a:xfrm>
          <a:prstGeom prst="rect">
            <a:avLst/>
          </a:prstGeom>
        </p:spPr>
      </p:pic>
      <p:grpSp>
        <p:nvGrpSpPr>
          <p:cNvPr name="Group 13" id="13"/>
          <p:cNvGrpSpPr/>
          <p:nvPr/>
        </p:nvGrpSpPr>
        <p:grpSpPr>
          <a:xfrm rot="0">
            <a:off x="1276868" y="2006350"/>
            <a:ext cx="15734265" cy="7344164"/>
            <a:chOff x="0" y="0"/>
            <a:chExt cx="6762470" cy="3156468"/>
          </a:xfrm>
        </p:grpSpPr>
        <p:sp>
          <p:nvSpPr>
            <p:cNvPr name="Freeform 14" id="14"/>
            <p:cNvSpPr/>
            <p:nvPr/>
          </p:nvSpPr>
          <p:spPr>
            <a:xfrm>
              <a:off x="48260" y="48260"/>
              <a:ext cx="6714210" cy="3108208"/>
            </a:xfrm>
            <a:custGeom>
              <a:avLst/>
              <a:gdLst/>
              <a:ahLst/>
              <a:cxnLst/>
              <a:rect r="r" b="b" t="t" l="l"/>
              <a:pathLst>
                <a:path h="3108208" w="6714210">
                  <a:moveTo>
                    <a:pt x="0" y="0"/>
                  </a:moveTo>
                  <a:lnTo>
                    <a:pt x="6714210" y="0"/>
                  </a:lnTo>
                  <a:lnTo>
                    <a:pt x="6714210" y="3108208"/>
                  </a:lnTo>
                  <a:lnTo>
                    <a:pt x="0" y="3108208"/>
                  </a:lnTo>
                  <a:close/>
                </a:path>
              </a:pathLst>
            </a:custGeom>
            <a:solidFill>
              <a:srgbClr val="244DB6"/>
            </a:solidFill>
          </p:spPr>
        </p:sp>
        <p:sp>
          <p:nvSpPr>
            <p:cNvPr name="Freeform 15" id="15"/>
            <p:cNvSpPr/>
            <p:nvPr/>
          </p:nvSpPr>
          <p:spPr>
            <a:xfrm>
              <a:off x="6350" y="6350"/>
              <a:ext cx="6714210" cy="3108208"/>
            </a:xfrm>
            <a:custGeom>
              <a:avLst/>
              <a:gdLst/>
              <a:ahLst/>
              <a:cxnLst/>
              <a:rect r="r" b="b" t="t" l="l"/>
              <a:pathLst>
                <a:path h="3108208" w="6714210">
                  <a:moveTo>
                    <a:pt x="0" y="0"/>
                  </a:moveTo>
                  <a:lnTo>
                    <a:pt x="6714210" y="0"/>
                  </a:lnTo>
                  <a:lnTo>
                    <a:pt x="6714210" y="3108208"/>
                  </a:lnTo>
                  <a:lnTo>
                    <a:pt x="0" y="3108208"/>
                  </a:lnTo>
                  <a:close/>
                </a:path>
              </a:pathLst>
            </a:custGeom>
            <a:solidFill>
              <a:srgbClr val="FFFCF4"/>
            </a:solidFill>
          </p:spPr>
        </p:sp>
        <p:sp>
          <p:nvSpPr>
            <p:cNvPr name="Freeform 16" id="16"/>
            <p:cNvSpPr/>
            <p:nvPr/>
          </p:nvSpPr>
          <p:spPr>
            <a:xfrm>
              <a:off x="0" y="0"/>
              <a:ext cx="6726910" cy="3120908"/>
            </a:xfrm>
            <a:custGeom>
              <a:avLst/>
              <a:gdLst/>
              <a:ahLst/>
              <a:cxnLst/>
              <a:rect r="r" b="b" t="t" l="l"/>
              <a:pathLst>
                <a:path h="3120908" w="6726910">
                  <a:moveTo>
                    <a:pt x="6726910" y="3120908"/>
                  </a:moveTo>
                  <a:lnTo>
                    <a:pt x="0" y="3120908"/>
                  </a:lnTo>
                  <a:lnTo>
                    <a:pt x="0" y="0"/>
                  </a:lnTo>
                  <a:lnTo>
                    <a:pt x="6726910" y="0"/>
                  </a:lnTo>
                  <a:lnTo>
                    <a:pt x="6726910" y="3120908"/>
                  </a:lnTo>
                  <a:close/>
                  <a:moveTo>
                    <a:pt x="12700" y="3108208"/>
                  </a:moveTo>
                  <a:lnTo>
                    <a:pt x="6714210" y="3108208"/>
                  </a:lnTo>
                  <a:lnTo>
                    <a:pt x="6714210" y="12700"/>
                  </a:lnTo>
                  <a:lnTo>
                    <a:pt x="12700" y="12700"/>
                  </a:lnTo>
                  <a:lnTo>
                    <a:pt x="12700" y="3108208"/>
                  </a:lnTo>
                  <a:close/>
                </a:path>
              </a:pathLst>
            </a:custGeom>
            <a:solidFill>
              <a:srgbClr val="244DB6"/>
            </a:solidFill>
          </p:spPr>
        </p:sp>
      </p:grpSp>
      <p:pic>
        <p:nvPicPr>
          <p:cNvPr name="Picture 17" id="1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645677" y="9492800"/>
            <a:ext cx="195011" cy="195011"/>
          </a:xfrm>
          <a:prstGeom prst="rect">
            <a:avLst/>
          </a:prstGeom>
        </p:spPr>
      </p:pic>
      <p:pic>
        <p:nvPicPr>
          <p:cNvPr name="Picture 18" id="1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9492800"/>
            <a:ext cx="195011" cy="195011"/>
          </a:xfrm>
          <a:prstGeom prst="rect">
            <a:avLst/>
          </a:prstGeom>
        </p:spPr>
      </p:pic>
      <p:pic>
        <p:nvPicPr>
          <p:cNvPr name="Picture 19" id="19"/>
          <p:cNvPicPr>
            <a:picLocks noChangeAspect="true"/>
          </p:cNvPicPr>
          <p:nvPr/>
        </p:nvPicPr>
        <p:blipFill>
          <a:blip r:embed="rId6"/>
          <a:srcRect l="21" t="540" r="21" b="0"/>
          <a:stretch>
            <a:fillRect/>
          </a:stretch>
        </p:blipFill>
        <p:spPr>
          <a:xfrm flipH="false" flipV="false" rot="0">
            <a:off x="1523350" y="3009845"/>
            <a:ext cx="8691022" cy="5337175"/>
          </a:xfrm>
          <a:prstGeom prst="rect">
            <a:avLst/>
          </a:prstGeom>
        </p:spPr>
      </p:pic>
      <p:sp>
        <p:nvSpPr>
          <p:cNvPr name="TextBox 20" id="20"/>
          <p:cNvSpPr txBox="true"/>
          <p:nvPr/>
        </p:nvSpPr>
        <p:spPr>
          <a:xfrm rot="0">
            <a:off x="10466544" y="3117738"/>
            <a:ext cx="5993876" cy="4587621"/>
          </a:xfrm>
          <a:prstGeom prst="rect">
            <a:avLst/>
          </a:prstGeom>
        </p:spPr>
        <p:txBody>
          <a:bodyPr anchor="t" rtlCol="false" tIns="0" lIns="0" bIns="0" rIns="0">
            <a:spAutoFit/>
          </a:bodyPr>
          <a:lstStyle/>
          <a:p>
            <a:pPr>
              <a:lnSpc>
                <a:spcPts val="3312"/>
              </a:lnSpc>
            </a:pPr>
            <a:r>
              <a:rPr lang="en-US" sz="2300">
                <a:solidFill>
                  <a:srgbClr val="5576CB"/>
                </a:solidFill>
                <a:latin typeface="Roboto Mono Light Bold"/>
              </a:rPr>
              <a:t>The one Visualization shows the comparison between members and casuals vi bar chart. key finding are:</a:t>
            </a:r>
          </a:p>
          <a:p>
            <a:pPr marL="496571" indent="-248285" lvl="1">
              <a:lnSpc>
                <a:spcPts val="3312"/>
              </a:lnSpc>
              <a:buFont typeface="Arial"/>
              <a:buChar char="•"/>
            </a:pPr>
            <a:r>
              <a:rPr lang="en-US" sz="2300">
                <a:solidFill>
                  <a:srgbClr val="5576CB"/>
                </a:solidFill>
                <a:latin typeface="Roboto Mono Light Bold"/>
              </a:rPr>
              <a:t>annaual members are 3,000,000</a:t>
            </a:r>
          </a:p>
          <a:p>
            <a:pPr marL="496571" indent="-248285" lvl="1">
              <a:lnSpc>
                <a:spcPts val="3312"/>
              </a:lnSpc>
              <a:buFont typeface="Arial"/>
              <a:buChar char="•"/>
            </a:pPr>
            <a:r>
              <a:rPr lang="en-US" sz="2300">
                <a:solidFill>
                  <a:srgbClr val="5576CB"/>
                </a:solidFill>
                <a:latin typeface="Roboto Mono Light Bold"/>
              </a:rPr>
              <a:t>casual members are 900,000</a:t>
            </a:r>
          </a:p>
          <a:p>
            <a:pPr marL="496571" indent="-248285" lvl="1">
              <a:lnSpc>
                <a:spcPts val="3312"/>
              </a:lnSpc>
              <a:buFont typeface="Arial"/>
              <a:buChar char="•"/>
            </a:pPr>
            <a:r>
              <a:rPr lang="en-US" sz="2300">
                <a:solidFill>
                  <a:srgbClr val="5576CB"/>
                </a:solidFill>
                <a:latin typeface="Roboto Mono Light Bold"/>
              </a:rPr>
              <a:t>the annual members are comparitively higher than casual which shows the compay is working great.</a:t>
            </a:r>
          </a:p>
          <a:p>
            <a:pPr>
              <a:lnSpc>
                <a:spcPts val="3312"/>
              </a:lnSpc>
            </a:pPr>
          </a:p>
        </p:txBody>
      </p:sp>
      <p:sp>
        <p:nvSpPr>
          <p:cNvPr name="TextBox 21" id="21"/>
          <p:cNvSpPr txBox="true"/>
          <p:nvPr/>
        </p:nvSpPr>
        <p:spPr>
          <a:xfrm rot="0">
            <a:off x="5868861" y="1028700"/>
            <a:ext cx="6550278" cy="475645"/>
          </a:xfrm>
          <a:prstGeom prst="rect">
            <a:avLst/>
          </a:prstGeom>
        </p:spPr>
        <p:txBody>
          <a:bodyPr anchor="t" rtlCol="false" tIns="0" lIns="0" bIns="0" rIns="0">
            <a:spAutoFit/>
          </a:bodyPr>
          <a:lstStyle/>
          <a:p>
            <a:pPr algn="ctr">
              <a:lnSpc>
                <a:spcPts val="3371"/>
              </a:lnSpc>
            </a:pPr>
            <a:r>
              <a:rPr lang="en-US" sz="3180" spc="149">
                <a:solidFill>
                  <a:srgbClr val="244DB6"/>
                </a:solidFill>
                <a:latin typeface="Blink Twice Bold"/>
              </a:rPr>
              <a:t>VISUALIZATION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CF4"/>
        </a:solidFill>
      </p:bgPr>
    </p:bg>
    <p:spTree>
      <p:nvGrpSpPr>
        <p:cNvPr id="1" name=""/>
        <p:cNvGrpSpPr/>
        <p:nvPr/>
      </p:nvGrpSpPr>
      <p:grpSpPr>
        <a:xfrm>
          <a:off x="0" y="0"/>
          <a:ext cx="0" cy="0"/>
          <a:chOff x="0" y="0"/>
          <a:chExt cx="0" cy="0"/>
        </a:xfrm>
      </p:grpSpPr>
      <p:grpSp>
        <p:nvGrpSpPr>
          <p:cNvPr name="Group 2" id="2"/>
          <p:cNvGrpSpPr/>
          <p:nvPr/>
        </p:nvGrpSpPr>
        <p:grpSpPr>
          <a:xfrm rot="0">
            <a:off x="-2307396" y="-585807"/>
            <a:ext cx="22902791" cy="11458614"/>
            <a:chOff x="0" y="0"/>
            <a:chExt cx="30537055" cy="15278151"/>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7645426" cy="764542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0"/>
              <a:ext cx="7645426" cy="7645426"/>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7632726"/>
              <a:ext cx="7645426" cy="764542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30752" y="7632726"/>
              <a:ext cx="7645426" cy="7645426"/>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0"/>
              <a:ext cx="7645426" cy="7645426"/>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0"/>
              <a:ext cx="7645426" cy="7645426"/>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63478" y="7632726"/>
              <a:ext cx="7645426" cy="7645426"/>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891629" y="7632726"/>
              <a:ext cx="7645426" cy="7645426"/>
            </a:xfrm>
            <a:prstGeom prst="rect">
              <a:avLst/>
            </a:prstGeom>
          </p:spPr>
        </p:pic>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599189"/>
            <a:ext cx="195011" cy="195011"/>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645677" y="599189"/>
            <a:ext cx="195011" cy="195011"/>
          </a:xfrm>
          <a:prstGeom prst="rect">
            <a:avLst/>
          </a:prstGeom>
        </p:spPr>
      </p:pic>
      <p:grpSp>
        <p:nvGrpSpPr>
          <p:cNvPr name="Group 13" id="13"/>
          <p:cNvGrpSpPr/>
          <p:nvPr/>
        </p:nvGrpSpPr>
        <p:grpSpPr>
          <a:xfrm rot="0">
            <a:off x="1276868" y="2006350"/>
            <a:ext cx="15734265" cy="7344164"/>
            <a:chOff x="0" y="0"/>
            <a:chExt cx="6762470" cy="3156468"/>
          </a:xfrm>
        </p:grpSpPr>
        <p:sp>
          <p:nvSpPr>
            <p:cNvPr name="Freeform 14" id="14"/>
            <p:cNvSpPr/>
            <p:nvPr/>
          </p:nvSpPr>
          <p:spPr>
            <a:xfrm>
              <a:off x="48260" y="48260"/>
              <a:ext cx="6714210" cy="3108208"/>
            </a:xfrm>
            <a:custGeom>
              <a:avLst/>
              <a:gdLst/>
              <a:ahLst/>
              <a:cxnLst/>
              <a:rect r="r" b="b" t="t" l="l"/>
              <a:pathLst>
                <a:path h="3108208" w="6714210">
                  <a:moveTo>
                    <a:pt x="0" y="0"/>
                  </a:moveTo>
                  <a:lnTo>
                    <a:pt x="6714210" y="0"/>
                  </a:lnTo>
                  <a:lnTo>
                    <a:pt x="6714210" y="3108208"/>
                  </a:lnTo>
                  <a:lnTo>
                    <a:pt x="0" y="3108208"/>
                  </a:lnTo>
                  <a:close/>
                </a:path>
              </a:pathLst>
            </a:custGeom>
            <a:solidFill>
              <a:srgbClr val="244DB6"/>
            </a:solidFill>
          </p:spPr>
        </p:sp>
        <p:sp>
          <p:nvSpPr>
            <p:cNvPr name="Freeform 15" id="15"/>
            <p:cNvSpPr/>
            <p:nvPr/>
          </p:nvSpPr>
          <p:spPr>
            <a:xfrm>
              <a:off x="6350" y="6350"/>
              <a:ext cx="6714210" cy="3108208"/>
            </a:xfrm>
            <a:custGeom>
              <a:avLst/>
              <a:gdLst/>
              <a:ahLst/>
              <a:cxnLst/>
              <a:rect r="r" b="b" t="t" l="l"/>
              <a:pathLst>
                <a:path h="3108208" w="6714210">
                  <a:moveTo>
                    <a:pt x="0" y="0"/>
                  </a:moveTo>
                  <a:lnTo>
                    <a:pt x="6714210" y="0"/>
                  </a:lnTo>
                  <a:lnTo>
                    <a:pt x="6714210" y="3108208"/>
                  </a:lnTo>
                  <a:lnTo>
                    <a:pt x="0" y="3108208"/>
                  </a:lnTo>
                  <a:close/>
                </a:path>
              </a:pathLst>
            </a:custGeom>
            <a:solidFill>
              <a:srgbClr val="FFFCF4"/>
            </a:solidFill>
          </p:spPr>
        </p:sp>
        <p:sp>
          <p:nvSpPr>
            <p:cNvPr name="Freeform 16" id="16"/>
            <p:cNvSpPr/>
            <p:nvPr/>
          </p:nvSpPr>
          <p:spPr>
            <a:xfrm>
              <a:off x="0" y="0"/>
              <a:ext cx="6726910" cy="3120908"/>
            </a:xfrm>
            <a:custGeom>
              <a:avLst/>
              <a:gdLst/>
              <a:ahLst/>
              <a:cxnLst/>
              <a:rect r="r" b="b" t="t" l="l"/>
              <a:pathLst>
                <a:path h="3120908" w="6726910">
                  <a:moveTo>
                    <a:pt x="6726910" y="3120908"/>
                  </a:moveTo>
                  <a:lnTo>
                    <a:pt x="0" y="3120908"/>
                  </a:lnTo>
                  <a:lnTo>
                    <a:pt x="0" y="0"/>
                  </a:lnTo>
                  <a:lnTo>
                    <a:pt x="6726910" y="0"/>
                  </a:lnTo>
                  <a:lnTo>
                    <a:pt x="6726910" y="3120908"/>
                  </a:lnTo>
                  <a:close/>
                  <a:moveTo>
                    <a:pt x="12700" y="3108208"/>
                  </a:moveTo>
                  <a:lnTo>
                    <a:pt x="6714210" y="3108208"/>
                  </a:lnTo>
                  <a:lnTo>
                    <a:pt x="6714210" y="12700"/>
                  </a:lnTo>
                  <a:lnTo>
                    <a:pt x="12700" y="12700"/>
                  </a:lnTo>
                  <a:lnTo>
                    <a:pt x="12700" y="3108208"/>
                  </a:lnTo>
                  <a:close/>
                </a:path>
              </a:pathLst>
            </a:custGeom>
            <a:solidFill>
              <a:srgbClr val="244DB6"/>
            </a:solidFill>
          </p:spPr>
        </p:sp>
      </p:grpSp>
      <p:pic>
        <p:nvPicPr>
          <p:cNvPr name="Picture 17" id="1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645677" y="9492800"/>
            <a:ext cx="195011" cy="195011"/>
          </a:xfrm>
          <a:prstGeom prst="rect">
            <a:avLst/>
          </a:prstGeom>
        </p:spPr>
      </p:pic>
      <p:pic>
        <p:nvPicPr>
          <p:cNvPr name="Picture 18" id="1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221" y="9492800"/>
            <a:ext cx="195011" cy="195011"/>
          </a:xfrm>
          <a:prstGeom prst="rect">
            <a:avLst/>
          </a:prstGeom>
        </p:spPr>
      </p:pic>
      <p:pic>
        <p:nvPicPr>
          <p:cNvPr name="Picture 19" id="19"/>
          <p:cNvPicPr>
            <a:picLocks noChangeAspect="true"/>
          </p:cNvPicPr>
          <p:nvPr/>
        </p:nvPicPr>
        <p:blipFill>
          <a:blip r:embed="rId6"/>
          <a:srcRect l="0" t="0" r="0" b="0"/>
          <a:stretch>
            <a:fillRect/>
          </a:stretch>
        </p:blipFill>
        <p:spPr>
          <a:xfrm flipH="false" flipV="false" rot="0">
            <a:off x="2291925" y="2766848"/>
            <a:ext cx="6852075" cy="5823169"/>
          </a:xfrm>
          <a:prstGeom prst="rect">
            <a:avLst/>
          </a:prstGeom>
        </p:spPr>
      </p:pic>
      <p:sp>
        <p:nvSpPr>
          <p:cNvPr name="TextBox 20" id="20"/>
          <p:cNvSpPr txBox="true"/>
          <p:nvPr/>
        </p:nvSpPr>
        <p:spPr>
          <a:xfrm rot="0">
            <a:off x="10466544" y="3117738"/>
            <a:ext cx="5993876" cy="4168521"/>
          </a:xfrm>
          <a:prstGeom prst="rect">
            <a:avLst/>
          </a:prstGeom>
        </p:spPr>
        <p:txBody>
          <a:bodyPr anchor="t" rtlCol="false" tIns="0" lIns="0" bIns="0" rIns="0">
            <a:spAutoFit/>
          </a:bodyPr>
          <a:lstStyle/>
          <a:p>
            <a:pPr>
              <a:lnSpc>
                <a:spcPts val="3312"/>
              </a:lnSpc>
            </a:pPr>
            <a:r>
              <a:rPr lang="en-US" sz="2300">
                <a:solidFill>
                  <a:srgbClr val="5576CB"/>
                </a:solidFill>
                <a:latin typeface="Roboto Mono Light Bold"/>
              </a:rPr>
              <a:t>The second Visualization shows the comparison between weekdays and the number of rides. Findings are:</a:t>
            </a:r>
          </a:p>
          <a:p>
            <a:pPr marL="496571" indent="-248285" lvl="1">
              <a:lnSpc>
                <a:spcPts val="3312"/>
              </a:lnSpc>
              <a:buFont typeface="Arial"/>
              <a:buChar char="•"/>
            </a:pPr>
            <a:r>
              <a:rPr lang="en-US" sz="2300">
                <a:solidFill>
                  <a:srgbClr val="5576CB"/>
                </a:solidFill>
                <a:latin typeface="Roboto Mono Light Bold"/>
              </a:rPr>
              <a:t>member usage sees significance rise on working days and declines on weekends</a:t>
            </a:r>
          </a:p>
          <a:p>
            <a:pPr marL="496571" indent="-248285" lvl="1">
              <a:lnSpc>
                <a:spcPts val="3312"/>
              </a:lnSpc>
              <a:buFont typeface="Arial"/>
              <a:buChar char="•"/>
            </a:pPr>
            <a:r>
              <a:rPr lang="en-US" sz="2300">
                <a:solidFill>
                  <a:srgbClr val="5576CB"/>
                </a:solidFill>
                <a:latin typeface="Roboto Mono Light Bold"/>
              </a:rPr>
              <a:t>casual users see a rise on weekends and a decline on working days.</a:t>
            </a:r>
          </a:p>
          <a:p>
            <a:pPr>
              <a:lnSpc>
                <a:spcPts val="3312"/>
              </a:lnSpc>
            </a:pPr>
          </a:p>
        </p:txBody>
      </p:sp>
      <p:sp>
        <p:nvSpPr>
          <p:cNvPr name="TextBox 21" id="21"/>
          <p:cNvSpPr txBox="true"/>
          <p:nvPr/>
        </p:nvSpPr>
        <p:spPr>
          <a:xfrm rot="0">
            <a:off x="5868861" y="1028700"/>
            <a:ext cx="6550278" cy="475645"/>
          </a:xfrm>
          <a:prstGeom prst="rect">
            <a:avLst/>
          </a:prstGeom>
        </p:spPr>
        <p:txBody>
          <a:bodyPr anchor="t" rtlCol="false" tIns="0" lIns="0" bIns="0" rIns="0">
            <a:spAutoFit/>
          </a:bodyPr>
          <a:lstStyle/>
          <a:p>
            <a:pPr algn="ctr">
              <a:lnSpc>
                <a:spcPts val="3371"/>
              </a:lnSpc>
            </a:pPr>
            <a:r>
              <a:rPr lang="en-US" sz="3180" spc="149">
                <a:solidFill>
                  <a:srgbClr val="244DB6"/>
                </a:solidFill>
                <a:latin typeface="Blink Twice Bold"/>
              </a:rPr>
              <a:t>VISUALIZATION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DAFHJ0qI2cY</dc:identifier>
  <dcterms:modified xsi:type="dcterms:W3CDTF">2011-08-01T06:04:30Z</dcterms:modified>
  <cp:revision>1</cp:revision>
  <dc:title>Blue Modern UI Window Digital Agency Marketing Portfolio Presentation</dc:title>
</cp:coreProperties>
</file>